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80" r:id="rId2"/>
    <p:sldId id="353" r:id="rId3"/>
    <p:sldId id="292" r:id="rId4"/>
    <p:sldId id="341" r:id="rId5"/>
    <p:sldId id="342" r:id="rId6"/>
    <p:sldId id="343" r:id="rId7"/>
    <p:sldId id="344" r:id="rId8"/>
    <p:sldId id="345" r:id="rId9"/>
    <p:sldId id="346" r:id="rId10"/>
    <p:sldId id="347" r:id="rId11"/>
    <p:sldId id="348" r:id="rId12"/>
    <p:sldId id="349" r:id="rId13"/>
    <p:sldId id="350" r:id="rId14"/>
    <p:sldId id="351" r:id="rId15"/>
    <p:sldId id="352" r:id="rId16"/>
    <p:sldId id="299" r:id="rId17"/>
    <p:sldId id="300" r:id="rId18"/>
    <p:sldId id="312" r:id="rId19"/>
    <p:sldId id="313" r:id="rId20"/>
    <p:sldId id="302" r:id="rId21"/>
    <p:sldId id="303" r:id="rId22"/>
    <p:sldId id="304" r:id="rId23"/>
    <p:sldId id="305" r:id="rId24"/>
    <p:sldId id="314" r:id="rId25"/>
    <p:sldId id="308" r:id="rId26"/>
    <p:sldId id="296" r:id="rId27"/>
    <p:sldId id="290" r:id="rId28"/>
    <p:sldId id="260" r:id="rId29"/>
    <p:sldId id="261" r:id="rId30"/>
    <p:sldId id="264" r:id="rId31"/>
    <p:sldId id="265" r:id="rId32"/>
    <p:sldId id="268" r:id="rId33"/>
    <p:sldId id="283" r:id="rId34"/>
    <p:sldId id="273" r:id="rId35"/>
    <p:sldId id="270" r:id="rId36"/>
    <p:sldId id="271" r:id="rId37"/>
    <p:sldId id="272" r:id="rId38"/>
    <p:sldId id="276" r:id="rId39"/>
    <p:sldId id="267" r:id="rId40"/>
    <p:sldId id="266" r:id="rId41"/>
    <p:sldId id="318" r:id="rId42"/>
    <p:sldId id="279" r:id="rId43"/>
    <p:sldId id="257" r:id="rId44"/>
    <p:sldId id="258" r:id="rId45"/>
    <p:sldId id="259" r:id="rId46"/>
    <p:sldId id="281" r:id="rId47"/>
    <p:sldId id="282" r:id="rId48"/>
    <p:sldId id="322" r:id="rId49"/>
    <p:sldId id="337" r:id="rId50"/>
    <p:sldId id="338" r:id="rId51"/>
    <p:sldId id="323" r:id="rId52"/>
    <p:sldId id="340" r:id="rId53"/>
  </p:sldIdLst>
  <p:sldSz cx="9144000" cy="6858000" type="screen4x3"/>
  <p:notesSz cx="7019925" cy="93059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60066"/>
    <a:srgbClr val="990099"/>
    <a:srgbClr val="FFFF99"/>
    <a:srgbClr val="E5FD03"/>
    <a:srgbClr val="66FE95"/>
    <a:srgbClr val="FFCC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90" d="100"/>
          <a:sy n="90" d="100"/>
        </p:scale>
        <p:origin x="-1320" y="1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3BF456-4229-4910-B7EA-41ED54CED1F1}" type="doc">
      <dgm:prSet loTypeId="urn:microsoft.com/office/officeart/2005/8/layout/cycle6" loCatId="cycle" qsTypeId="urn:microsoft.com/office/officeart/2005/8/quickstyle/simple1#1" qsCatId="simple" csTypeId="urn:microsoft.com/office/officeart/2005/8/colors/colorful1#1" csCatId="colorful" phldr="1"/>
      <dgm:spPr/>
      <dgm:t>
        <a:bodyPr/>
        <a:lstStyle/>
        <a:p>
          <a:endParaRPr lang="en-US"/>
        </a:p>
      </dgm:t>
    </dgm:pt>
    <dgm:pt modelId="{F3AA8088-BD99-4BDE-8BE7-2DC41E80E1CA}">
      <dgm:prSet phldrT="[Text]" custT="1"/>
      <dgm:spPr/>
      <dgm:t>
        <a:bodyPr/>
        <a:lstStyle/>
        <a:p>
          <a:r>
            <a:rPr lang="en-US" sz="2000" b="1" dirty="0" smtClean="0"/>
            <a:t>1.  Centering instruction on high expectations</a:t>
          </a:r>
          <a:endParaRPr lang="en-US" sz="2000" b="1" dirty="0"/>
        </a:p>
      </dgm:t>
    </dgm:pt>
    <dgm:pt modelId="{844F7447-A2DE-4C71-997D-1A3F232C62B5}" type="parTrans" cxnId="{DAA5EEAE-EE15-4B06-A4F4-1EAFE8AABA2B}">
      <dgm:prSet/>
      <dgm:spPr/>
      <dgm:t>
        <a:bodyPr/>
        <a:lstStyle/>
        <a:p>
          <a:endParaRPr lang="en-US"/>
        </a:p>
      </dgm:t>
    </dgm:pt>
    <dgm:pt modelId="{3EAAA650-4554-4BD6-ACB7-DCF7085EAB5C}" type="sibTrans" cxnId="{DAA5EEAE-EE15-4B06-A4F4-1EAFE8AABA2B}">
      <dgm:prSet/>
      <dgm:spPr/>
      <dgm:t>
        <a:bodyPr/>
        <a:lstStyle/>
        <a:p>
          <a:endParaRPr lang="en-US"/>
        </a:p>
      </dgm:t>
    </dgm:pt>
    <dgm:pt modelId="{79455362-0458-4D9C-99B3-A8F6E91DD2D5}">
      <dgm:prSet phldrT="[Text]" custT="1"/>
      <dgm:spPr/>
      <dgm:t>
        <a:bodyPr/>
        <a:lstStyle/>
        <a:p>
          <a:r>
            <a:rPr lang="en-US" sz="2000" b="1" dirty="0" smtClean="0"/>
            <a:t>2. Demonstrating effective teaching practices</a:t>
          </a:r>
          <a:endParaRPr lang="en-US" sz="2000" b="1" dirty="0"/>
        </a:p>
      </dgm:t>
    </dgm:pt>
    <dgm:pt modelId="{571CE787-EC2A-4987-9F32-D93435744BA8}" type="parTrans" cxnId="{9D809CCB-D39C-49E4-BACE-170BFE0BF0E9}">
      <dgm:prSet/>
      <dgm:spPr/>
      <dgm:t>
        <a:bodyPr/>
        <a:lstStyle/>
        <a:p>
          <a:endParaRPr lang="en-US"/>
        </a:p>
      </dgm:t>
    </dgm:pt>
    <dgm:pt modelId="{1174C678-5B31-4161-BC86-931DE8C55AE5}" type="sibTrans" cxnId="{9D809CCB-D39C-49E4-BACE-170BFE0BF0E9}">
      <dgm:prSet/>
      <dgm:spPr/>
      <dgm:t>
        <a:bodyPr/>
        <a:lstStyle/>
        <a:p>
          <a:endParaRPr lang="en-US"/>
        </a:p>
      </dgm:t>
    </dgm:pt>
    <dgm:pt modelId="{4FA011C1-0628-4049-BCB3-43373E3C2776}">
      <dgm:prSet phldrT="[Text]" custT="1"/>
      <dgm:spPr/>
      <dgm:t>
        <a:bodyPr/>
        <a:lstStyle/>
        <a:p>
          <a:r>
            <a:rPr lang="en-US" sz="2000" b="1" dirty="0" smtClean="0">
              <a:latin typeface="Times New Roman"/>
              <a:ea typeface="Calibri"/>
              <a:cs typeface="Times New Roman"/>
            </a:rPr>
            <a:t>3. Recognizing individual student learning needs and developing strategies to address those needs </a:t>
          </a:r>
          <a:endParaRPr lang="en-US" sz="2000" b="1" dirty="0"/>
        </a:p>
      </dgm:t>
    </dgm:pt>
    <dgm:pt modelId="{8FF429F5-943D-49D5-9777-56BABF96C182}" type="parTrans" cxnId="{2C6A7008-9530-4482-B4A8-00191C58EA5D}">
      <dgm:prSet/>
      <dgm:spPr/>
      <dgm:t>
        <a:bodyPr/>
        <a:lstStyle/>
        <a:p>
          <a:endParaRPr lang="en-US"/>
        </a:p>
      </dgm:t>
    </dgm:pt>
    <dgm:pt modelId="{C88918F3-B472-4B12-97E6-E88726618101}" type="sibTrans" cxnId="{2C6A7008-9530-4482-B4A8-00191C58EA5D}">
      <dgm:prSet/>
      <dgm:spPr/>
      <dgm:t>
        <a:bodyPr/>
        <a:lstStyle/>
        <a:p>
          <a:endParaRPr lang="en-US"/>
        </a:p>
      </dgm:t>
    </dgm:pt>
    <dgm:pt modelId="{A0FA65C5-1F2E-4942-BF19-32DA22F8E9E0}">
      <dgm:prSet phldrT="[Text]" custT="1"/>
      <dgm:spPr/>
      <dgm:t>
        <a:bodyPr/>
        <a:lstStyle/>
        <a:p>
          <a:r>
            <a:rPr lang="en-US" sz="2000" b="1" dirty="0" smtClean="0"/>
            <a:t>4.  Subject matter knowledge</a:t>
          </a:r>
          <a:endParaRPr lang="en-US" sz="2000" b="1" dirty="0"/>
        </a:p>
      </dgm:t>
    </dgm:pt>
    <dgm:pt modelId="{59A55A25-2A7E-43AC-8148-00290C6041A2}" type="parTrans" cxnId="{B3B6E906-0C09-4542-BD23-4E013E926701}">
      <dgm:prSet/>
      <dgm:spPr/>
      <dgm:t>
        <a:bodyPr/>
        <a:lstStyle/>
        <a:p>
          <a:endParaRPr lang="en-US"/>
        </a:p>
      </dgm:t>
    </dgm:pt>
    <dgm:pt modelId="{0DB4CC6D-C4EB-4C27-A957-701765657AA0}" type="sibTrans" cxnId="{B3B6E906-0C09-4542-BD23-4E013E926701}">
      <dgm:prSet/>
      <dgm:spPr/>
      <dgm:t>
        <a:bodyPr/>
        <a:lstStyle/>
        <a:p>
          <a:endParaRPr lang="en-US"/>
        </a:p>
      </dgm:t>
    </dgm:pt>
    <dgm:pt modelId="{74A6E44C-3A57-4588-BFF5-DB8F7E2B9621}">
      <dgm:prSet phldrT="[Text]" custT="1"/>
      <dgm:spPr/>
      <dgm:t>
        <a:bodyPr/>
        <a:lstStyle/>
        <a:p>
          <a:r>
            <a:rPr lang="en-US" sz="2000" b="1" dirty="0" smtClean="0"/>
            <a:t>5. Fostering a safe, positive learning environment</a:t>
          </a:r>
          <a:endParaRPr lang="en-US" sz="2000" b="1" dirty="0"/>
        </a:p>
      </dgm:t>
    </dgm:pt>
    <dgm:pt modelId="{8CB31B58-395B-4331-863B-135075D92156}" type="parTrans" cxnId="{0BC06127-FC06-433F-9344-61C9A9BC085E}">
      <dgm:prSet/>
      <dgm:spPr/>
      <dgm:t>
        <a:bodyPr/>
        <a:lstStyle/>
        <a:p>
          <a:endParaRPr lang="en-US"/>
        </a:p>
      </dgm:t>
    </dgm:pt>
    <dgm:pt modelId="{0EEAEF9D-45ED-431C-9437-11E53916721F}" type="sibTrans" cxnId="{0BC06127-FC06-433F-9344-61C9A9BC085E}">
      <dgm:prSet/>
      <dgm:spPr/>
      <dgm:t>
        <a:bodyPr/>
        <a:lstStyle/>
        <a:p>
          <a:endParaRPr lang="en-US"/>
        </a:p>
      </dgm:t>
    </dgm:pt>
    <dgm:pt modelId="{4F088580-9C83-4CE9-A5D6-14543EAA5BB1}">
      <dgm:prSet custT="1"/>
      <dgm:spPr/>
      <dgm:t>
        <a:bodyPr/>
        <a:lstStyle/>
        <a:p>
          <a:r>
            <a:rPr lang="en-US" sz="2000" b="1" dirty="0" smtClean="0">
              <a:latin typeface="Times New Roman"/>
              <a:ea typeface="Calibri"/>
              <a:cs typeface="Times New Roman"/>
            </a:rPr>
            <a:t>6. Using multiple student data elements to modify instruction and improve student learning </a:t>
          </a:r>
          <a:endParaRPr lang="en-US" sz="2000" b="1" dirty="0"/>
        </a:p>
      </dgm:t>
    </dgm:pt>
    <dgm:pt modelId="{5B83DA28-ADE3-4830-9C7E-2A614EA7FEC8}" type="parTrans" cxnId="{1D1B418B-0B30-4332-8BA0-39EED9019172}">
      <dgm:prSet/>
      <dgm:spPr/>
      <dgm:t>
        <a:bodyPr/>
        <a:lstStyle/>
        <a:p>
          <a:endParaRPr lang="en-US"/>
        </a:p>
      </dgm:t>
    </dgm:pt>
    <dgm:pt modelId="{ED89B85C-8304-4FEF-B69E-3A1CAD53B2C2}" type="sibTrans" cxnId="{1D1B418B-0B30-4332-8BA0-39EED9019172}">
      <dgm:prSet/>
      <dgm:spPr/>
      <dgm:t>
        <a:bodyPr/>
        <a:lstStyle/>
        <a:p>
          <a:endParaRPr lang="en-US"/>
        </a:p>
      </dgm:t>
    </dgm:pt>
    <dgm:pt modelId="{8E5C25F4-5700-4269-BBE0-8A0E8457BD3D}">
      <dgm:prSet custT="1"/>
      <dgm:spPr/>
      <dgm:t>
        <a:bodyPr/>
        <a:lstStyle/>
        <a:p>
          <a:r>
            <a:rPr lang="en-US" sz="2000" b="1" dirty="0" smtClean="0"/>
            <a:t>7. Communicating with parents and school community</a:t>
          </a:r>
          <a:endParaRPr lang="en-US" sz="1500" b="1" dirty="0"/>
        </a:p>
      </dgm:t>
    </dgm:pt>
    <dgm:pt modelId="{E043ED32-FCB9-4206-A971-0CF87A128B46}" type="parTrans" cxnId="{C634D494-0490-4915-866B-9CE32727E85E}">
      <dgm:prSet/>
      <dgm:spPr/>
      <dgm:t>
        <a:bodyPr/>
        <a:lstStyle/>
        <a:p>
          <a:endParaRPr lang="en-US"/>
        </a:p>
      </dgm:t>
    </dgm:pt>
    <dgm:pt modelId="{95A9988E-E284-4A21-BE55-94B6C052AD10}" type="sibTrans" cxnId="{C634D494-0490-4915-866B-9CE32727E85E}">
      <dgm:prSet/>
      <dgm:spPr/>
      <dgm:t>
        <a:bodyPr/>
        <a:lstStyle/>
        <a:p>
          <a:endParaRPr lang="en-US"/>
        </a:p>
      </dgm:t>
    </dgm:pt>
    <dgm:pt modelId="{EA00089C-2410-447A-94AD-055EB1742642}">
      <dgm:prSet custT="1"/>
      <dgm:spPr/>
      <dgm:t>
        <a:bodyPr/>
        <a:lstStyle/>
        <a:p>
          <a:r>
            <a:rPr lang="en-US" sz="2000" b="1" dirty="0" smtClean="0">
              <a:latin typeface="Times New Roman"/>
              <a:ea typeface="Calibri"/>
              <a:cs typeface="Times New Roman"/>
            </a:rPr>
            <a:t>8. Exhibiting collaborative and collegial practices focused on improving instructional practice and student learning</a:t>
          </a:r>
          <a:endParaRPr lang="en-US" sz="2000" b="1" dirty="0"/>
        </a:p>
      </dgm:t>
    </dgm:pt>
    <dgm:pt modelId="{DE9E9CBE-4F4D-40AD-9FA7-5BD6F2F25661}" type="parTrans" cxnId="{AD15FF33-E0C5-4A94-8AEB-E861C824FE6E}">
      <dgm:prSet/>
      <dgm:spPr/>
      <dgm:t>
        <a:bodyPr/>
        <a:lstStyle/>
        <a:p>
          <a:endParaRPr lang="en-US"/>
        </a:p>
      </dgm:t>
    </dgm:pt>
    <dgm:pt modelId="{B445D3B2-B6A7-438C-AA24-F226E7AD256F}" type="sibTrans" cxnId="{AD15FF33-E0C5-4A94-8AEB-E861C824FE6E}">
      <dgm:prSet/>
      <dgm:spPr/>
      <dgm:t>
        <a:bodyPr/>
        <a:lstStyle/>
        <a:p>
          <a:endParaRPr lang="en-US"/>
        </a:p>
      </dgm:t>
    </dgm:pt>
    <dgm:pt modelId="{D723B108-C8A8-43A2-B53F-4D8BCF097476}" type="pres">
      <dgm:prSet presAssocID="{F83BF456-4229-4910-B7EA-41ED54CED1F1}" presName="cycle" presStyleCnt="0">
        <dgm:presLayoutVars>
          <dgm:dir/>
          <dgm:resizeHandles val="exact"/>
        </dgm:presLayoutVars>
      </dgm:prSet>
      <dgm:spPr/>
      <dgm:t>
        <a:bodyPr/>
        <a:lstStyle/>
        <a:p>
          <a:endParaRPr lang="en-US"/>
        </a:p>
      </dgm:t>
    </dgm:pt>
    <dgm:pt modelId="{2BA6214A-D748-47DB-A83D-464AE5F1E32F}" type="pres">
      <dgm:prSet presAssocID="{F3AA8088-BD99-4BDE-8BE7-2DC41E80E1CA}" presName="node" presStyleLbl="node1" presStyleIdx="0" presStyleCnt="8" custScaleX="181722" custScaleY="131336" custRadScaleRad="100055" custRadScaleInc="12750">
        <dgm:presLayoutVars>
          <dgm:bulletEnabled val="1"/>
        </dgm:presLayoutVars>
      </dgm:prSet>
      <dgm:spPr/>
      <dgm:t>
        <a:bodyPr/>
        <a:lstStyle/>
        <a:p>
          <a:endParaRPr lang="en-US"/>
        </a:p>
      </dgm:t>
    </dgm:pt>
    <dgm:pt modelId="{D9249657-0A71-465E-88B6-9ECC50020AB9}" type="pres">
      <dgm:prSet presAssocID="{F3AA8088-BD99-4BDE-8BE7-2DC41E80E1CA}" presName="spNode" presStyleCnt="0"/>
      <dgm:spPr/>
      <dgm:t>
        <a:bodyPr/>
        <a:lstStyle/>
        <a:p>
          <a:endParaRPr lang="en-US"/>
        </a:p>
      </dgm:t>
    </dgm:pt>
    <dgm:pt modelId="{B688EE0F-8971-414C-B41E-3060012C2A6F}" type="pres">
      <dgm:prSet presAssocID="{3EAAA650-4554-4BD6-ACB7-DCF7085EAB5C}" presName="sibTrans" presStyleLbl="sibTrans1D1" presStyleIdx="0" presStyleCnt="8"/>
      <dgm:spPr/>
      <dgm:t>
        <a:bodyPr/>
        <a:lstStyle/>
        <a:p>
          <a:endParaRPr lang="en-US"/>
        </a:p>
      </dgm:t>
    </dgm:pt>
    <dgm:pt modelId="{2B54BDBF-AD57-4663-8186-647024FD2088}" type="pres">
      <dgm:prSet presAssocID="{79455362-0458-4D9C-99B3-A8F6E91DD2D5}" presName="node" presStyleLbl="node1" presStyleIdx="1" presStyleCnt="8" custScaleX="191386" custScaleY="155340" custRadScaleRad="111826" custRadScaleInc="66640">
        <dgm:presLayoutVars>
          <dgm:bulletEnabled val="1"/>
        </dgm:presLayoutVars>
      </dgm:prSet>
      <dgm:spPr/>
      <dgm:t>
        <a:bodyPr/>
        <a:lstStyle/>
        <a:p>
          <a:endParaRPr lang="en-US"/>
        </a:p>
      </dgm:t>
    </dgm:pt>
    <dgm:pt modelId="{286600C8-2686-4A80-8255-F980CEFCDBE6}" type="pres">
      <dgm:prSet presAssocID="{79455362-0458-4D9C-99B3-A8F6E91DD2D5}" presName="spNode" presStyleCnt="0"/>
      <dgm:spPr/>
      <dgm:t>
        <a:bodyPr/>
        <a:lstStyle/>
        <a:p>
          <a:endParaRPr lang="en-US"/>
        </a:p>
      </dgm:t>
    </dgm:pt>
    <dgm:pt modelId="{71B3EDD6-6DD2-4FCE-9EB1-4035D675440A}" type="pres">
      <dgm:prSet presAssocID="{1174C678-5B31-4161-BC86-931DE8C55AE5}" presName="sibTrans" presStyleLbl="sibTrans1D1" presStyleIdx="1" presStyleCnt="8"/>
      <dgm:spPr/>
      <dgm:t>
        <a:bodyPr/>
        <a:lstStyle/>
        <a:p>
          <a:endParaRPr lang="en-US"/>
        </a:p>
      </dgm:t>
    </dgm:pt>
    <dgm:pt modelId="{4FC9166D-F834-43BA-9175-4F0C9C3CE2C6}" type="pres">
      <dgm:prSet presAssocID="{4FA011C1-0628-4049-BCB3-43373E3C2776}" presName="node" presStyleLbl="node1" presStyleIdx="2" presStyleCnt="8" custAng="10800000" custFlipVert="1" custScaleX="247320" custScaleY="138201" custRadScaleRad="115186">
        <dgm:presLayoutVars>
          <dgm:bulletEnabled val="1"/>
        </dgm:presLayoutVars>
      </dgm:prSet>
      <dgm:spPr/>
      <dgm:t>
        <a:bodyPr/>
        <a:lstStyle/>
        <a:p>
          <a:endParaRPr lang="en-US"/>
        </a:p>
      </dgm:t>
    </dgm:pt>
    <dgm:pt modelId="{16A7FF19-BCC1-4C8B-92FA-799238CF8B64}" type="pres">
      <dgm:prSet presAssocID="{4FA011C1-0628-4049-BCB3-43373E3C2776}" presName="spNode" presStyleCnt="0"/>
      <dgm:spPr/>
      <dgm:t>
        <a:bodyPr/>
        <a:lstStyle/>
        <a:p>
          <a:endParaRPr lang="en-US"/>
        </a:p>
      </dgm:t>
    </dgm:pt>
    <dgm:pt modelId="{B47AC65B-AD62-4916-A800-AAA78A8D79AC}" type="pres">
      <dgm:prSet presAssocID="{C88918F3-B472-4B12-97E6-E88726618101}" presName="sibTrans" presStyleLbl="sibTrans1D1" presStyleIdx="2" presStyleCnt="8"/>
      <dgm:spPr/>
      <dgm:t>
        <a:bodyPr/>
        <a:lstStyle/>
        <a:p>
          <a:endParaRPr lang="en-US"/>
        </a:p>
      </dgm:t>
    </dgm:pt>
    <dgm:pt modelId="{D876212F-241E-4863-9D34-D9D17435B60B}" type="pres">
      <dgm:prSet presAssocID="{A0FA65C5-1F2E-4942-BF19-32DA22F8E9E0}" presName="node" presStyleLbl="node1" presStyleIdx="3" presStyleCnt="8" custScaleX="162896" custScaleY="141534" custRadScaleRad="115711" custRadScaleInc="-86054">
        <dgm:presLayoutVars>
          <dgm:bulletEnabled val="1"/>
        </dgm:presLayoutVars>
      </dgm:prSet>
      <dgm:spPr/>
      <dgm:t>
        <a:bodyPr/>
        <a:lstStyle/>
        <a:p>
          <a:endParaRPr lang="en-US"/>
        </a:p>
      </dgm:t>
    </dgm:pt>
    <dgm:pt modelId="{0677A3CA-95F4-47C4-8A98-8FE2F33A9D74}" type="pres">
      <dgm:prSet presAssocID="{A0FA65C5-1F2E-4942-BF19-32DA22F8E9E0}" presName="spNode" presStyleCnt="0"/>
      <dgm:spPr/>
      <dgm:t>
        <a:bodyPr/>
        <a:lstStyle/>
        <a:p>
          <a:endParaRPr lang="en-US"/>
        </a:p>
      </dgm:t>
    </dgm:pt>
    <dgm:pt modelId="{8DD00B25-CC2F-4297-93C4-A5A44A04A2E1}" type="pres">
      <dgm:prSet presAssocID="{0DB4CC6D-C4EB-4C27-A957-701765657AA0}" presName="sibTrans" presStyleLbl="sibTrans1D1" presStyleIdx="3" presStyleCnt="8"/>
      <dgm:spPr/>
      <dgm:t>
        <a:bodyPr/>
        <a:lstStyle/>
        <a:p>
          <a:endParaRPr lang="en-US"/>
        </a:p>
      </dgm:t>
    </dgm:pt>
    <dgm:pt modelId="{BA827789-1C7C-4245-AF5E-4A79544BACC3}" type="pres">
      <dgm:prSet presAssocID="{74A6E44C-3A57-4588-BFF5-DB8F7E2B9621}" presName="node" presStyleLbl="node1" presStyleIdx="4" presStyleCnt="8" custScaleX="158799" custScaleY="184037" custRadScaleRad="100359" custRadScaleInc="-32311">
        <dgm:presLayoutVars>
          <dgm:bulletEnabled val="1"/>
        </dgm:presLayoutVars>
      </dgm:prSet>
      <dgm:spPr/>
      <dgm:t>
        <a:bodyPr/>
        <a:lstStyle/>
        <a:p>
          <a:endParaRPr lang="en-US"/>
        </a:p>
      </dgm:t>
    </dgm:pt>
    <dgm:pt modelId="{BD8D0B71-937B-4A7C-9728-22FDB661AC33}" type="pres">
      <dgm:prSet presAssocID="{74A6E44C-3A57-4588-BFF5-DB8F7E2B9621}" presName="spNode" presStyleCnt="0"/>
      <dgm:spPr/>
      <dgm:t>
        <a:bodyPr/>
        <a:lstStyle/>
        <a:p>
          <a:endParaRPr lang="en-US"/>
        </a:p>
      </dgm:t>
    </dgm:pt>
    <dgm:pt modelId="{85E7C73F-0260-42B3-A453-D4B08E6AEF6A}" type="pres">
      <dgm:prSet presAssocID="{0EEAEF9D-45ED-431C-9437-11E53916721F}" presName="sibTrans" presStyleLbl="sibTrans1D1" presStyleIdx="4" presStyleCnt="8"/>
      <dgm:spPr/>
      <dgm:t>
        <a:bodyPr/>
        <a:lstStyle/>
        <a:p>
          <a:endParaRPr lang="en-US"/>
        </a:p>
      </dgm:t>
    </dgm:pt>
    <dgm:pt modelId="{EB347F9D-3A02-4724-97FC-26A4A8F12624}" type="pres">
      <dgm:prSet presAssocID="{4F088580-9C83-4CE9-A5D6-14543EAA5BB1}" presName="node" presStyleLbl="node1" presStyleIdx="5" presStyleCnt="8" custScaleX="246615" custScaleY="136829" custRadScaleRad="114585" custRadScaleInc="32776">
        <dgm:presLayoutVars>
          <dgm:bulletEnabled val="1"/>
        </dgm:presLayoutVars>
      </dgm:prSet>
      <dgm:spPr/>
      <dgm:t>
        <a:bodyPr/>
        <a:lstStyle/>
        <a:p>
          <a:endParaRPr lang="en-US"/>
        </a:p>
      </dgm:t>
    </dgm:pt>
    <dgm:pt modelId="{77A369B7-897B-40C4-BFAF-2FA7900B4A34}" type="pres">
      <dgm:prSet presAssocID="{4F088580-9C83-4CE9-A5D6-14543EAA5BB1}" presName="spNode" presStyleCnt="0"/>
      <dgm:spPr/>
      <dgm:t>
        <a:bodyPr/>
        <a:lstStyle/>
        <a:p>
          <a:endParaRPr lang="en-US"/>
        </a:p>
      </dgm:t>
    </dgm:pt>
    <dgm:pt modelId="{F7F85962-0306-4C8D-846C-611753BFF2FE}" type="pres">
      <dgm:prSet presAssocID="{ED89B85C-8304-4FEF-B69E-3A1CAD53B2C2}" presName="sibTrans" presStyleLbl="sibTrans1D1" presStyleIdx="5" presStyleCnt="8"/>
      <dgm:spPr/>
      <dgm:t>
        <a:bodyPr/>
        <a:lstStyle/>
        <a:p>
          <a:endParaRPr lang="en-US"/>
        </a:p>
      </dgm:t>
    </dgm:pt>
    <dgm:pt modelId="{6080DB84-9340-48B4-A466-F6AF1D1E0CC7}" type="pres">
      <dgm:prSet presAssocID="{8E5C25F4-5700-4269-BBE0-8A0E8457BD3D}" presName="node" presStyleLbl="node1" presStyleIdx="6" presStyleCnt="8" custScaleX="193302" custScaleY="157821" custRadScaleRad="109577" custRadScaleInc="-19285">
        <dgm:presLayoutVars>
          <dgm:bulletEnabled val="1"/>
        </dgm:presLayoutVars>
      </dgm:prSet>
      <dgm:spPr/>
      <dgm:t>
        <a:bodyPr/>
        <a:lstStyle/>
        <a:p>
          <a:endParaRPr lang="en-US"/>
        </a:p>
      </dgm:t>
    </dgm:pt>
    <dgm:pt modelId="{0FB7D29E-2FED-476C-A848-CF74307EC4A7}" type="pres">
      <dgm:prSet presAssocID="{8E5C25F4-5700-4269-BBE0-8A0E8457BD3D}" presName="spNode" presStyleCnt="0"/>
      <dgm:spPr/>
      <dgm:t>
        <a:bodyPr/>
        <a:lstStyle/>
        <a:p>
          <a:endParaRPr lang="en-US"/>
        </a:p>
      </dgm:t>
    </dgm:pt>
    <dgm:pt modelId="{0171F8F8-2C60-4C16-9C9B-41E3BBBA7283}" type="pres">
      <dgm:prSet presAssocID="{95A9988E-E284-4A21-BE55-94B6C052AD10}" presName="sibTrans" presStyleLbl="sibTrans1D1" presStyleIdx="6" presStyleCnt="8"/>
      <dgm:spPr/>
      <dgm:t>
        <a:bodyPr/>
        <a:lstStyle/>
        <a:p>
          <a:endParaRPr lang="en-US"/>
        </a:p>
      </dgm:t>
    </dgm:pt>
    <dgm:pt modelId="{615BCCC8-95C7-4257-8625-6DB20CA85FB7}" type="pres">
      <dgm:prSet presAssocID="{EA00089C-2410-447A-94AD-055EB1742642}" presName="node" presStyleLbl="node1" presStyleIdx="7" presStyleCnt="8" custScaleX="290364" custScaleY="136129" custRadScaleRad="103512" custRadScaleInc="-72804">
        <dgm:presLayoutVars>
          <dgm:bulletEnabled val="1"/>
        </dgm:presLayoutVars>
      </dgm:prSet>
      <dgm:spPr/>
      <dgm:t>
        <a:bodyPr/>
        <a:lstStyle/>
        <a:p>
          <a:endParaRPr lang="en-US"/>
        </a:p>
      </dgm:t>
    </dgm:pt>
    <dgm:pt modelId="{EFB7909C-81AB-4659-8CC5-F1DCE7E34867}" type="pres">
      <dgm:prSet presAssocID="{EA00089C-2410-447A-94AD-055EB1742642}" presName="spNode" presStyleCnt="0"/>
      <dgm:spPr/>
      <dgm:t>
        <a:bodyPr/>
        <a:lstStyle/>
        <a:p>
          <a:endParaRPr lang="en-US"/>
        </a:p>
      </dgm:t>
    </dgm:pt>
    <dgm:pt modelId="{C5941CB6-0778-4D22-93DC-F519B0B3AC89}" type="pres">
      <dgm:prSet presAssocID="{B445D3B2-B6A7-438C-AA24-F226E7AD256F}" presName="sibTrans" presStyleLbl="sibTrans1D1" presStyleIdx="7" presStyleCnt="8"/>
      <dgm:spPr/>
      <dgm:t>
        <a:bodyPr/>
        <a:lstStyle/>
        <a:p>
          <a:endParaRPr lang="en-US"/>
        </a:p>
      </dgm:t>
    </dgm:pt>
  </dgm:ptLst>
  <dgm:cxnLst>
    <dgm:cxn modelId="{2D45A3B6-D239-4EA4-B8E3-A682DD86C9C0}" type="presOf" srcId="{B445D3B2-B6A7-438C-AA24-F226E7AD256F}" destId="{C5941CB6-0778-4D22-93DC-F519B0B3AC89}" srcOrd="0" destOrd="0" presId="urn:microsoft.com/office/officeart/2005/8/layout/cycle6"/>
    <dgm:cxn modelId="{06F995FA-6E65-417E-BFDB-9A85D9F44278}" type="presOf" srcId="{74A6E44C-3A57-4588-BFF5-DB8F7E2B9621}" destId="{BA827789-1C7C-4245-AF5E-4A79544BACC3}" srcOrd="0" destOrd="0" presId="urn:microsoft.com/office/officeart/2005/8/layout/cycle6"/>
    <dgm:cxn modelId="{CC9E6591-7A7A-4A39-9FEE-364ABE62263D}" type="presOf" srcId="{0EEAEF9D-45ED-431C-9437-11E53916721F}" destId="{85E7C73F-0260-42B3-A453-D4B08E6AEF6A}" srcOrd="0" destOrd="0" presId="urn:microsoft.com/office/officeart/2005/8/layout/cycle6"/>
    <dgm:cxn modelId="{AD15FF33-E0C5-4A94-8AEB-E861C824FE6E}" srcId="{F83BF456-4229-4910-B7EA-41ED54CED1F1}" destId="{EA00089C-2410-447A-94AD-055EB1742642}" srcOrd="7" destOrd="0" parTransId="{DE9E9CBE-4F4D-40AD-9FA7-5BD6F2F25661}" sibTransId="{B445D3B2-B6A7-438C-AA24-F226E7AD256F}"/>
    <dgm:cxn modelId="{0BC06127-FC06-433F-9344-61C9A9BC085E}" srcId="{F83BF456-4229-4910-B7EA-41ED54CED1F1}" destId="{74A6E44C-3A57-4588-BFF5-DB8F7E2B9621}" srcOrd="4" destOrd="0" parTransId="{8CB31B58-395B-4331-863B-135075D92156}" sibTransId="{0EEAEF9D-45ED-431C-9437-11E53916721F}"/>
    <dgm:cxn modelId="{2C6A7008-9530-4482-B4A8-00191C58EA5D}" srcId="{F83BF456-4229-4910-B7EA-41ED54CED1F1}" destId="{4FA011C1-0628-4049-BCB3-43373E3C2776}" srcOrd="2" destOrd="0" parTransId="{8FF429F5-943D-49D5-9777-56BABF96C182}" sibTransId="{C88918F3-B472-4B12-97E6-E88726618101}"/>
    <dgm:cxn modelId="{89092C7F-0CBD-4E60-979E-FD3A4C789FA2}" type="presOf" srcId="{1174C678-5B31-4161-BC86-931DE8C55AE5}" destId="{71B3EDD6-6DD2-4FCE-9EB1-4035D675440A}" srcOrd="0" destOrd="0" presId="urn:microsoft.com/office/officeart/2005/8/layout/cycle6"/>
    <dgm:cxn modelId="{32562C86-3D13-45A1-858D-1A83F13FB58B}" type="presOf" srcId="{4F088580-9C83-4CE9-A5D6-14543EAA5BB1}" destId="{EB347F9D-3A02-4724-97FC-26A4A8F12624}" srcOrd="0" destOrd="0" presId="urn:microsoft.com/office/officeart/2005/8/layout/cycle6"/>
    <dgm:cxn modelId="{2DDF0BAA-588A-4EE9-9C9B-883E1BF5EB38}" type="presOf" srcId="{4FA011C1-0628-4049-BCB3-43373E3C2776}" destId="{4FC9166D-F834-43BA-9175-4F0C9C3CE2C6}" srcOrd="0" destOrd="0" presId="urn:microsoft.com/office/officeart/2005/8/layout/cycle6"/>
    <dgm:cxn modelId="{5578D6D9-4BBD-4717-98B5-4409028A91DA}" type="presOf" srcId="{ED89B85C-8304-4FEF-B69E-3A1CAD53B2C2}" destId="{F7F85962-0306-4C8D-846C-611753BFF2FE}" srcOrd="0" destOrd="0" presId="urn:microsoft.com/office/officeart/2005/8/layout/cycle6"/>
    <dgm:cxn modelId="{1D1B418B-0B30-4332-8BA0-39EED9019172}" srcId="{F83BF456-4229-4910-B7EA-41ED54CED1F1}" destId="{4F088580-9C83-4CE9-A5D6-14543EAA5BB1}" srcOrd="5" destOrd="0" parTransId="{5B83DA28-ADE3-4830-9C7E-2A614EA7FEC8}" sibTransId="{ED89B85C-8304-4FEF-B69E-3A1CAD53B2C2}"/>
    <dgm:cxn modelId="{C634D494-0490-4915-866B-9CE32727E85E}" srcId="{F83BF456-4229-4910-B7EA-41ED54CED1F1}" destId="{8E5C25F4-5700-4269-BBE0-8A0E8457BD3D}" srcOrd="6" destOrd="0" parTransId="{E043ED32-FCB9-4206-A971-0CF87A128B46}" sibTransId="{95A9988E-E284-4A21-BE55-94B6C052AD10}"/>
    <dgm:cxn modelId="{7A3C75A2-E3A1-480A-87E9-806A3FA83110}" type="presOf" srcId="{F3AA8088-BD99-4BDE-8BE7-2DC41E80E1CA}" destId="{2BA6214A-D748-47DB-A83D-464AE5F1E32F}" srcOrd="0" destOrd="0" presId="urn:microsoft.com/office/officeart/2005/8/layout/cycle6"/>
    <dgm:cxn modelId="{9D809CCB-D39C-49E4-BACE-170BFE0BF0E9}" srcId="{F83BF456-4229-4910-B7EA-41ED54CED1F1}" destId="{79455362-0458-4D9C-99B3-A8F6E91DD2D5}" srcOrd="1" destOrd="0" parTransId="{571CE787-EC2A-4987-9F32-D93435744BA8}" sibTransId="{1174C678-5B31-4161-BC86-931DE8C55AE5}"/>
    <dgm:cxn modelId="{5D3921A9-1127-4486-A8EB-AC5CC948D014}" type="presOf" srcId="{A0FA65C5-1F2E-4942-BF19-32DA22F8E9E0}" destId="{D876212F-241E-4863-9D34-D9D17435B60B}" srcOrd="0" destOrd="0" presId="urn:microsoft.com/office/officeart/2005/8/layout/cycle6"/>
    <dgm:cxn modelId="{11681D2F-86F4-461D-87C3-000C15E9264D}" type="presOf" srcId="{79455362-0458-4D9C-99B3-A8F6E91DD2D5}" destId="{2B54BDBF-AD57-4663-8186-647024FD2088}" srcOrd="0" destOrd="0" presId="urn:microsoft.com/office/officeart/2005/8/layout/cycle6"/>
    <dgm:cxn modelId="{75008095-90E4-4E12-BFFC-FB29A7219048}" type="presOf" srcId="{8E5C25F4-5700-4269-BBE0-8A0E8457BD3D}" destId="{6080DB84-9340-48B4-A466-F6AF1D1E0CC7}" srcOrd="0" destOrd="0" presId="urn:microsoft.com/office/officeart/2005/8/layout/cycle6"/>
    <dgm:cxn modelId="{B6D703DE-87CD-4D0A-B331-447CBDB76408}" type="presOf" srcId="{F83BF456-4229-4910-B7EA-41ED54CED1F1}" destId="{D723B108-C8A8-43A2-B53F-4D8BCF097476}" srcOrd="0" destOrd="0" presId="urn:microsoft.com/office/officeart/2005/8/layout/cycle6"/>
    <dgm:cxn modelId="{05FB0415-93B4-4993-9313-308316ECD3DE}" type="presOf" srcId="{3EAAA650-4554-4BD6-ACB7-DCF7085EAB5C}" destId="{B688EE0F-8971-414C-B41E-3060012C2A6F}" srcOrd="0" destOrd="0" presId="urn:microsoft.com/office/officeart/2005/8/layout/cycle6"/>
    <dgm:cxn modelId="{4E017E04-F1A8-48E7-8B0F-ACD10AB1C694}" type="presOf" srcId="{95A9988E-E284-4A21-BE55-94B6C052AD10}" destId="{0171F8F8-2C60-4C16-9C9B-41E3BBBA7283}" srcOrd="0" destOrd="0" presId="urn:microsoft.com/office/officeart/2005/8/layout/cycle6"/>
    <dgm:cxn modelId="{B3B6E906-0C09-4542-BD23-4E013E926701}" srcId="{F83BF456-4229-4910-B7EA-41ED54CED1F1}" destId="{A0FA65C5-1F2E-4942-BF19-32DA22F8E9E0}" srcOrd="3" destOrd="0" parTransId="{59A55A25-2A7E-43AC-8148-00290C6041A2}" sibTransId="{0DB4CC6D-C4EB-4C27-A957-701765657AA0}"/>
    <dgm:cxn modelId="{F9C57287-835A-4F72-A061-53258D2A0EA2}" type="presOf" srcId="{EA00089C-2410-447A-94AD-055EB1742642}" destId="{615BCCC8-95C7-4257-8625-6DB20CA85FB7}" srcOrd="0" destOrd="0" presId="urn:microsoft.com/office/officeart/2005/8/layout/cycle6"/>
    <dgm:cxn modelId="{A2F07544-CC39-48B9-A46C-EDD587AACC3A}" type="presOf" srcId="{C88918F3-B472-4B12-97E6-E88726618101}" destId="{B47AC65B-AD62-4916-A800-AAA78A8D79AC}" srcOrd="0" destOrd="0" presId="urn:microsoft.com/office/officeart/2005/8/layout/cycle6"/>
    <dgm:cxn modelId="{DAA5EEAE-EE15-4B06-A4F4-1EAFE8AABA2B}" srcId="{F83BF456-4229-4910-B7EA-41ED54CED1F1}" destId="{F3AA8088-BD99-4BDE-8BE7-2DC41E80E1CA}" srcOrd="0" destOrd="0" parTransId="{844F7447-A2DE-4C71-997D-1A3F232C62B5}" sibTransId="{3EAAA650-4554-4BD6-ACB7-DCF7085EAB5C}"/>
    <dgm:cxn modelId="{50C61D96-9E1C-4276-8A4A-D8FEA99500BF}" type="presOf" srcId="{0DB4CC6D-C4EB-4C27-A957-701765657AA0}" destId="{8DD00B25-CC2F-4297-93C4-A5A44A04A2E1}" srcOrd="0" destOrd="0" presId="urn:microsoft.com/office/officeart/2005/8/layout/cycle6"/>
    <dgm:cxn modelId="{B6B1E93A-25E6-4C99-BED5-C99AF52B01F8}" type="presParOf" srcId="{D723B108-C8A8-43A2-B53F-4D8BCF097476}" destId="{2BA6214A-D748-47DB-A83D-464AE5F1E32F}" srcOrd="0" destOrd="0" presId="urn:microsoft.com/office/officeart/2005/8/layout/cycle6"/>
    <dgm:cxn modelId="{77156D22-55C4-4BC4-B81D-78E85D6B3E0E}" type="presParOf" srcId="{D723B108-C8A8-43A2-B53F-4D8BCF097476}" destId="{D9249657-0A71-465E-88B6-9ECC50020AB9}" srcOrd="1" destOrd="0" presId="urn:microsoft.com/office/officeart/2005/8/layout/cycle6"/>
    <dgm:cxn modelId="{A050AC87-C6E2-49CD-9FDD-FB9F4376256B}" type="presParOf" srcId="{D723B108-C8A8-43A2-B53F-4D8BCF097476}" destId="{B688EE0F-8971-414C-B41E-3060012C2A6F}" srcOrd="2" destOrd="0" presId="urn:microsoft.com/office/officeart/2005/8/layout/cycle6"/>
    <dgm:cxn modelId="{1FDB6A0D-F6D3-4FF4-96CE-1AD8122FAC16}" type="presParOf" srcId="{D723B108-C8A8-43A2-B53F-4D8BCF097476}" destId="{2B54BDBF-AD57-4663-8186-647024FD2088}" srcOrd="3" destOrd="0" presId="urn:microsoft.com/office/officeart/2005/8/layout/cycle6"/>
    <dgm:cxn modelId="{6E066A4E-46A9-46EE-846A-D4DFB45BA075}" type="presParOf" srcId="{D723B108-C8A8-43A2-B53F-4D8BCF097476}" destId="{286600C8-2686-4A80-8255-F980CEFCDBE6}" srcOrd="4" destOrd="0" presId="urn:microsoft.com/office/officeart/2005/8/layout/cycle6"/>
    <dgm:cxn modelId="{9DFD9158-1C85-47BE-96CF-F73DE4B56D2B}" type="presParOf" srcId="{D723B108-C8A8-43A2-B53F-4D8BCF097476}" destId="{71B3EDD6-6DD2-4FCE-9EB1-4035D675440A}" srcOrd="5" destOrd="0" presId="urn:microsoft.com/office/officeart/2005/8/layout/cycle6"/>
    <dgm:cxn modelId="{30CD1439-AB8B-485C-98B4-263483093217}" type="presParOf" srcId="{D723B108-C8A8-43A2-B53F-4D8BCF097476}" destId="{4FC9166D-F834-43BA-9175-4F0C9C3CE2C6}" srcOrd="6" destOrd="0" presId="urn:microsoft.com/office/officeart/2005/8/layout/cycle6"/>
    <dgm:cxn modelId="{E9331B78-52A7-464A-8890-47BD7C875CCF}" type="presParOf" srcId="{D723B108-C8A8-43A2-B53F-4D8BCF097476}" destId="{16A7FF19-BCC1-4C8B-92FA-799238CF8B64}" srcOrd="7" destOrd="0" presId="urn:microsoft.com/office/officeart/2005/8/layout/cycle6"/>
    <dgm:cxn modelId="{46F78EB9-F717-406A-A85D-14F7AF85D1BB}" type="presParOf" srcId="{D723B108-C8A8-43A2-B53F-4D8BCF097476}" destId="{B47AC65B-AD62-4916-A800-AAA78A8D79AC}" srcOrd="8" destOrd="0" presId="urn:microsoft.com/office/officeart/2005/8/layout/cycle6"/>
    <dgm:cxn modelId="{0D268C53-1DDB-4F9B-953A-43E16B1C1DD9}" type="presParOf" srcId="{D723B108-C8A8-43A2-B53F-4D8BCF097476}" destId="{D876212F-241E-4863-9D34-D9D17435B60B}" srcOrd="9" destOrd="0" presId="urn:microsoft.com/office/officeart/2005/8/layout/cycle6"/>
    <dgm:cxn modelId="{4F74608D-7920-4B3E-8BC3-239A271E1ED6}" type="presParOf" srcId="{D723B108-C8A8-43A2-B53F-4D8BCF097476}" destId="{0677A3CA-95F4-47C4-8A98-8FE2F33A9D74}" srcOrd="10" destOrd="0" presId="urn:microsoft.com/office/officeart/2005/8/layout/cycle6"/>
    <dgm:cxn modelId="{7B4A346F-EE71-42F1-BB84-A211816D279D}" type="presParOf" srcId="{D723B108-C8A8-43A2-B53F-4D8BCF097476}" destId="{8DD00B25-CC2F-4297-93C4-A5A44A04A2E1}" srcOrd="11" destOrd="0" presId="urn:microsoft.com/office/officeart/2005/8/layout/cycle6"/>
    <dgm:cxn modelId="{024F75BE-D5E7-4D38-AF5E-E326892F1306}" type="presParOf" srcId="{D723B108-C8A8-43A2-B53F-4D8BCF097476}" destId="{BA827789-1C7C-4245-AF5E-4A79544BACC3}" srcOrd="12" destOrd="0" presId="urn:microsoft.com/office/officeart/2005/8/layout/cycle6"/>
    <dgm:cxn modelId="{BE3A8E0A-5EBE-4981-BD81-6F1E27F4CD33}" type="presParOf" srcId="{D723B108-C8A8-43A2-B53F-4D8BCF097476}" destId="{BD8D0B71-937B-4A7C-9728-22FDB661AC33}" srcOrd="13" destOrd="0" presId="urn:microsoft.com/office/officeart/2005/8/layout/cycle6"/>
    <dgm:cxn modelId="{7567C343-2FA3-4E26-A656-67C8EF7A2423}" type="presParOf" srcId="{D723B108-C8A8-43A2-B53F-4D8BCF097476}" destId="{85E7C73F-0260-42B3-A453-D4B08E6AEF6A}" srcOrd="14" destOrd="0" presId="urn:microsoft.com/office/officeart/2005/8/layout/cycle6"/>
    <dgm:cxn modelId="{BFF83EAA-8CE7-41FB-B884-6C8F0A4DDCCB}" type="presParOf" srcId="{D723B108-C8A8-43A2-B53F-4D8BCF097476}" destId="{EB347F9D-3A02-4724-97FC-26A4A8F12624}" srcOrd="15" destOrd="0" presId="urn:microsoft.com/office/officeart/2005/8/layout/cycle6"/>
    <dgm:cxn modelId="{C2636F15-D1F8-41D7-9B70-1E7A2CFD1727}" type="presParOf" srcId="{D723B108-C8A8-43A2-B53F-4D8BCF097476}" destId="{77A369B7-897B-40C4-BFAF-2FA7900B4A34}" srcOrd="16" destOrd="0" presId="urn:microsoft.com/office/officeart/2005/8/layout/cycle6"/>
    <dgm:cxn modelId="{43E310E7-1C6E-46E3-87A6-3950CB142F97}" type="presParOf" srcId="{D723B108-C8A8-43A2-B53F-4D8BCF097476}" destId="{F7F85962-0306-4C8D-846C-611753BFF2FE}" srcOrd="17" destOrd="0" presId="urn:microsoft.com/office/officeart/2005/8/layout/cycle6"/>
    <dgm:cxn modelId="{72144D34-298E-4C51-88F5-EC1738634E16}" type="presParOf" srcId="{D723B108-C8A8-43A2-B53F-4D8BCF097476}" destId="{6080DB84-9340-48B4-A466-F6AF1D1E0CC7}" srcOrd="18" destOrd="0" presId="urn:microsoft.com/office/officeart/2005/8/layout/cycle6"/>
    <dgm:cxn modelId="{36F00192-7830-491E-9CF4-91D1A8B5B971}" type="presParOf" srcId="{D723B108-C8A8-43A2-B53F-4D8BCF097476}" destId="{0FB7D29E-2FED-476C-A848-CF74307EC4A7}" srcOrd="19" destOrd="0" presId="urn:microsoft.com/office/officeart/2005/8/layout/cycle6"/>
    <dgm:cxn modelId="{9AFA4D97-30F1-46B0-84F4-CDE743035A2B}" type="presParOf" srcId="{D723B108-C8A8-43A2-B53F-4D8BCF097476}" destId="{0171F8F8-2C60-4C16-9C9B-41E3BBBA7283}" srcOrd="20" destOrd="0" presId="urn:microsoft.com/office/officeart/2005/8/layout/cycle6"/>
    <dgm:cxn modelId="{A1ED71B0-BFA9-4ACD-AE78-6671D71E2091}" type="presParOf" srcId="{D723B108-C8A8-43A2-B53F-4D8BCF097476}" destId="{615BCCC8-95C7-4257-8625-6DB20CA85FB7}" srcOrd="21" destOrd="0" presId="urn:microsoft.com/office/officeart/2005/8/layout/cycle6"/>
    <dgm:cxn modelId="{B05B271D-4BCD-450A-A1AE-E0CD0AB93C91}" type="presParOf" srcId="{D723B108-C8A8-43A2-B53F-4D8BCF097476}" destId="{EFB7909C-81AB-4659-8CC5-F1DCE7E34867}" srcOrd="22" destOrd="0" presId="urn:microsoft.com/office/officeart/2005/8/layout/cycle6"/>
    <dgm:cxn modelId="{EFB9EB2A-8BDD-40CD-84C3-6D2722094A29}" type="presParOf" srcId="{D723B108-C8A8-43A2-B53F-4D8BCF097476}" destId="{C5941CB6-0778-4D22-93DC-F519B0B3AC89}" srcOrd="23"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D760F6-BAF5-4053-9983-086AB0290C59}" type="doc">
      <dgm:prSet loTypeId="urn:microsoft.com/office/officeart/2005/8/layout/venn1" loCatId="relationship" qsTypeId="urn:microsoft.com/office/officeart/2005/8/quickstyle/simple1#2" qsCatId="simple" csTypeId="urn:microsoft.com/office/officeart/2005/8/colors/colorful3" csCatId="colorful" phldr="1"/>
      <dgm:spPr/>
    </dgm:pt>
    <dgm:pt modelId="{0AD9FB07-7A93-424E-A8D4-A91B5F3837AE}">
      <dgm:prSet phldrT="[Text]"/>
      <dgm:spPr/>
      <dgm:t>
        <a:bodyPr/>
        <a:lstStyle/>
        <a:p>
          <a:r>
            <a:rPr lang="en-US" b="1" dirty="0"/>
            <a:t>Danielson</a:t>
          </a:r>
        </a:p>
      </dgm:t>
    </dgm:pt>
    <dgm:pt modelId="{022A73B2-1D77-42EC-A270-43F80F405AE1}" type="parTrans" cxnId="{FE9D0840-768D-4A5E-82A4-B1773CABDCAE}">
      <dgm:prSet/>
      <dgm:spPr/>
      <dgm:t>
        <a:bodyPr/>
        <a:lstStyle/>
        <a:p>
          <a:endParaRPr lang="en-US"/>
        </a:p>
      </dgm:t>
    </dgm:pt>
    <dgm:pt modelId="{3A5CB024-8546-4774-A14E-AFB8D5F8A5AD}" type="sibTrans" cxnId="{FE9D0840-768D-4A5E-82A4-B1773CABDCAE}">
      <dgm:prSet/>
      <dgm:spPr/>
      <dgm:t>
        <a:bodyPr/>
        <a:lstStyle/>
        <a:p>
          <a:endParaRPr lang="en-US"/>
        </a:p>
      </dgm:t>
    </dgm:pt>
    <dgm:pt modelId="{A36456B2-E90F-4B6B-BE66-428CEFA05CAD}">
      <dgm:prSet phldrT="[Text]"/>
      <dgm:spPr/>
      <dgm:t>
        <a:bodyPr/>
        <a:lstStyle/>
        <a:p>
          <a:r>
            <a:rPr lang="en-US" b="1" dirty="0"/>
            <a:t>U.W CEL 5D+</a:t>
          </a:r>
        </a:p>
      </dgm:t>
    </dgm:pt>
    <dgm:pt modelId="{43E458E0-9E31-432A-A1BE-92BA39850567}" type="parTrans" cxnId="{6088754F-D6AF-4166-A5A8-15070D14F72F}">
      <dgm:prSet/>
      <dgm:spPr/>
      <dgm:t>
        <a:bodyPr/>
        <a:lstStyle/>
        <a:p>
          <a:endParaRPr lang="en-US"/>
        </a:p>
      </dgm:t>
    </dgm:pt>
    <dgm:pt modelId="{30B4B6F9-9357-4F92-845D-90D9C7306F92}" type="sibTrans" cxnId="{6088754F-D6AF-4166-A5A8-15070D14F72F}">
      <dgm:prSet/>
      <dgm:spPr/>
      <dgm:t>
        <a:bodyPr/>
        <a:lstStyle/>
        <a:p>
          <a:endParaRPr lang="en-US"/>
        </a:p>
      </dgm:t>
    </dgm:pt>
    <dgm:pt modelId="{F9F35506-0E95-4DD6-9D29-0E8C6D754432}">
      <dgm:prSet phldrT="[Text]"/>
      <dgm:spPr/>
      <dgm:t>
        <a:bodyPr/>
        <a:lstStyle/>
        <a:p>
          <a:r>
            <a:rPr lang="en-US" b="1" dirty="0" err="1"/>
            <a:t>Marzano</a:t>
          </a:r>
          <a:endParaRPr lang="en-US" b="1" dirty="0"/>
        </a:p>
      </dgm:t>
    </dgm:pt>
    <dgm:pt modelId="{98D4EDE7-68D4-4C2D-8E5F-E25DDAF1343D}" type="parTrans" cxnId="{73A2C005-C418-4DFD-AB25-DE1B00089496}">
      <dgm:prSet/>
      <dgm:spPr/>
      <dgm:t>
        <a:bodyPr/>
        <a:lstStyle/>
        <a:p>
          <a:endParaRPr lang="en-US"/>
        </a:p>
      </dgm:t>
    </dgm:pt>
    <dgm:pt modelId="{B73AF461-2139-449F-B886-D1F4A07751CF}" type="sibTrans" cxnId="{73A2C005-C418-4DFD-AB25-DE1B00089496}">
      <dgm:prSet/>
      <dgm:spPr/>
      <dgm:t>
        <a:bodyPr/>
        <a:lstStyle/>
        <a:p>
          <a:endParaRPr lang="en-US"/>
        </a:p>
      </dgm:t>
    </dgm:pt>
    <dgm:pt modelId="{26D5BD75-232B-4165-9FDD-D05F7E9D0D05}" type="pres">
      <dgm:prSet presAssocID="{DCD760F6-BAF5-4053-9983-086AB0290C59}" presName="compositeShape" presStyleCnt="0">
        <dgm:presLayoutVars>
          <dgm:chMax val="7"/>
          <dgm:dir/>
          <dgm:resizeHandles val="exact"/>
        </dgm:presLayoutVars>
      </dgm:prSet>
      <dgm:spPr/>
    </dgm:pt>
    <dgm:pt modelId="{92931CF7-21F9-445F-8263-EEC2BF4C6FAD}" type="pres">
      <dgm:prSet presAssocID="{0AD9FB07-7A93-424E-A8D4-A91B5F3837AE}" presName="circ1" presStyleLbl="vennNode1" presStyleIdx="0" presStyleCnt="3"/>
      <dgm:spPr/>
      <dgm:t>
        <a:bodyPr/>
        <a:lstStyle/>
        <a:p>
          <a:endParaRPr lang="en-US"/>
        </a:p>
      </dgm:t>
    </dgm:pt>
    <dgm:pt modelId="{3EB7A7C2-469A-4DAA-B9E4-F6C45122AD89}" type="pres">
      <dgm:prSet presAssocID="{0AD9FB07-7A93-424E-A8D4-A91B5F3837AE}" presName="circ1Tx" presStyleLbl="revTx" presStyleIdx="0" presStyleCnt="0">
        <dgm:presLayoutVars>
          <dgm:chMax val="0"/>
          <dgm:chPref val="0"/>
          <dgm:bulletEnabled val="1"/>
        </dgm:presLayoutVars>
      </dgm:prSet>
      <dgm:spPr/>
      <dgm:t>
        <a:bodyPr/>
        <a:lstStyle/>
        <a:p>
          <a:endParaRPr lang="en-US"/>
        </a:p>
      </dgm:t>
    </dgm:pt>
    <dgm:pt modelId="{1C0A774F-DC85-471E-BD0C-548246235F45}" type="pres">
      <dgm:prSet presAssocID="{A36456B2-E90F-4B6B-BE66-428CEFA05CAD}" presName="circ2" presStyleLbl="vennNode1" presStyleIdx="1" presStyleCnt="3"/>
      <dgm:spPr/>
      <dgm:t>
        <a:bodyPr/>
        <a:lstStyle/>
        <a:p>
          <a:endParaRPr lang="en-US"/>
        </a:p>
      </dgm:t>
    </dgm:pt>
    <dgm:pt modelId="{8493031A-6491-4C8E-B0CE-E3424EDA5D7D}" type="pres">
      <dgm:prSet presAssocID="{A36456B2-E90F-4B6B-BE66-428CEFA05CAD}" presName="circ2Tx" presStyleLbl="revTx" presStyleIdx="0" presStyleCnt="0">
        <dgm:presLayoutVars>
          <dgm:chMax val="0"/>
          <dgm:chPref val="0"/>
          <dgm:bulletEnabled val="1"/>
        </dgm:presLayoutVars>
      </dgm:prSet>
      <dgm:spPr/>
      <dgm:t>
        <a:bodyPr/>
        <a:lstStyle/>
        <a:p>
          <a:endParaRPr lang="en-US"/>
        </a:p>
      </dgm:t>
    </dgm:pt>
    <dgm:pt modelId="{78848737-CD57-44A4-998C-BA48F432BE0B}" type="pres">
      <dgm:prSet presAssocID="{F9F35506-0E95-4DD6-9D29-0E8C6D754432}" presName="circ3" presStyleLbl="vennNode1" presStyleIdx="2" presStyleCnt="3"/>
      <dgm:spPr/>
      <dgm:t>
        <a:bodyPr/>
        <a:lstStyle/>
        <a:p>
          <a:endParaRPr lang="en-US"/>
        </a:p>
      </dgm:t>
    </dgm:pt>
    <dgm:pt modelId="{0AC18C00-59EE-43CA-8B4D-9F9B58398616}" type="pres">
      <dgm:prSet presAssocID="{F9F35506-0E95-4DD6-9D29-0E8C6D754432}" presName="circ3Tx" presStyleLbl="revTx" presStyleIdx="0" presStyleCnt="0">
        <dgm:presLayoutVars>
          <dgm:chMax val="0"/>
          <dgm:chPref val="0"/>
          <dgm:bulletEnabled val="1"/>
        </dgm:presLayoutVars>
      </dgm:prSet>
      <dgm:spPr/>
      <dgm:t>
        <a:bodyPr/>
        <a:lstStyle/>
        <a:p>
          <a:endParaRPr lang="en-US"/>
        </a:p>
      </dgm:t>
    </dgm:pt>
  </dgm:ptLst>
  <dgm:cxnLst>
    <dgm:cxn modelId="{7EFD3A51-EF80-43AD-8BEE-0E748ED5A91F}" type="presOf" srcId="{0AD9FB07-7A93-424E-A8D4-A91B5F3837AE}" destId="{3EB7A7C2-469A-4DAA-B9E4-F6C45122AD89}" srcOrd="1" destOrd="0" presId="urn:microsoft.com/office/officeart/2005/8/layout/venn1"/>
    <dgm:cxn modelId="{F2F157D9-3AB3-4D23-A399-ADD7684FE7EC}" type="presOf" srcId="{A36456B2-E90F-4B6B-BE66-428CEFA05CAD}" destId="{8493031A-6491-4C8E-B0CE-E3424EDA5D7D}" srcOrd="1" destOrd="0" presId="urn:microsoft.com/office/officeart/2005/8/layout/venn1"/>
    <dgm:cxn modelId="{FE9D0840-768D-4A5E-82A4-B1773CABDCAE}" srcId="{DCD760F6-BAF5-4053-9983-086AB0290C59}" destId="{0AD9FB07-7A93-424E-A8D4-A91B5F3837AE}" srcOrd="0" destOrd="0" parTransId="{022A73B2-1D77-42EC-A270-43F80F405AE1}" sibTransId="{3A5CB024-8546-4774-A14E-AFB8D5F8A5AD}"/>
    <dgm:cxn modelId="{287FF853-AB74-4C79-9013-9C4E534E9CD2}" type="presOf" srcId="{DCD760F6-BAF5-4053-9983-086AB0290C59}" destId="{26D5BD75-232B-4165-9FDD-D05F7E9D0D05}" srcOrd="0" destOrd="0" presId="urn:microsoft.com/office/officeart/2005/8/layout/venn1"/>
    <dgm:cxn modelId="{6088754F-D6AF-4166-A5A8-15070D14F72F}" srcId="{DCD760F6-BAF5-4053-9983-086AB0290C59}" destId="{A36456B2-E90F-4B6B-BE66-428CEFA05CAD}" srcOrd="1" destOrd="0" parTransId="{43E458E0-9E31-432A-A1BE-92BA39850567}" sibTransId="{30B4B6F9-9357-4F92-845D-90D9C7306F92}"/>
    <dgm:cxn modelId="{73A2C005-C418-4DFD-AB25-DE1B00089496}" srcId="{DCD760F6-BAF5-4053-9983-086AB0290C59}" destId="{F9F35506-0E95-4DD6-9D29-0E8C6D754432}" srcOrd="2" destOrd="0" parTransId="{98D4EDE7-68D4-4C2D-8E5F-E25DDAF1343D}" sibTransId="{B73AF461-2139-449F-B886-D1F4A07751CF}"/>
    <dgm:cxn modelId="{D5B6056E-5D45-4014-8D4C-EE7BAE8CDF90}" type="presOf" srcId="{A36456B2-E90F-4B6B-BE66-428CEFA05CAD}" destId="{1C0A774F-DC85-471E-BD0C-548246235F45}" srcOrd="0" destOrd="0" presId="urn:microsoft.com/office/officeart/2005/8/layout/venn1"/>
    <dgm:cxn modelId="{388B048C-7437-4B4D-9BDA-1391D701512B}" type="presOf" srcId="{F9F35506-0E95-4DD6-9D29-0E8C6D754432}" destId="{0AC18C00-59EE-43CA-8B4D-9F9B58398616}" srcOrd="1" destOrd="0" presId="urn:microsoft.com/office/officeart/2005/8/layout/venn1"/>
    <dgm:cxn modelId="{44715625-5128-4FD4-B176-EA0DDDF01072}" type="presOf" srcId="{0AD9FB07-7A93-424E-A8D4-A91B5F3837AE}" destId="{92931CF7-21F9-445F-8263-EEC2BF4C6FAD}" srcOrd="0" destOrd="0" presId="urn:microsoft.com/office/officeart/2005/8/layout/venn1"/>
    <dgm:cxn modelId="{C0633AA7-7419-45E5-A6AC-9420F59861D4}" type="presOf" srcId="{F9F35506-0E95-4DD6-9D29-0E8C6D754432}" destId="{78848737-CD57-44A4-998C-BA48F432BE0B}" srcOrd="0" destOrd="0" presId="urn:microsoft.com/office/officeart/2005/8/layout/venn1"/>
    <dgm:cxn modelId="{842E754C-2D85-4472-A665-EB7DB53A6BB0}" type="presParOf" srcId="{26D5BD75-232B-4165-9FDD-D05F7E9D0D05}" destId="{92931CF7-21F9-445F-8263-EEC2BF4C6FAD}" srcOrd="0" destOrd="0" presId="urn:microsoft.com/office/officeart/2005/8/layout/venn1"/>
    <dgm:cxn modelId="{07D62789-8394-4496-B854-12C5EA4E85EF}" type="presParOf" srcId="{26D5BD75-232B-4165-9FDD-D05F7E9D0D05}" destId="{3EB7A7C2-469A-4DAA-B9E4-F6C45122AD89}" srcOrd="1" destOrd="0" presId="urn:microsoft.com/office/officeart/2005/8/layout/venn1"/>
    <dgm:cxn modelId="{529590EC-0ED6-4675-AD8C-40DB7CABC4CE}" type="presParOf" srcId="{26D5BD75-232B-4165-9FDD-D05F7E9D0D05}" destId="{1C0A774F-DC85-471E-BD0C-548246235F45}" srcOrd="2" destOrd="0" presId="urn:microsoft.com/office/officeart/2005/8/layout/venn1"/>
    <dgm:cxn modelId="{EA9CAD3F-D71C-4803-9783-F8EF999BF108}" type="presParOf" srcId="{26D5BD75-232B-4165-9FDD-D05F7E9D0D05}" destId="{8493031A-6491-4C8E-B0CE-E3424EDA5D7D}" srcOrd="3" destOrd="0" presId="urn:microsoft.com/office/officeart/2005/8/layout/venn1"/>
    <dgm:cxn modelId="{AC4B6613-BF87-4440-9D61-ABAE2551EA13}" type="presParOf" srcId="{26D5BD75-232B-4165-9FDD-D05F7E9D0D05}" destId="{78848737-CD57-44A4-998C-BA48F432BE0B}" srcOrd="4" destOrd="0" presId="urn:microsoft.com/office/officeart/2005/8/layout/venn1"/>
    <dgm:cxn modelId="{73547E87-0A89-4DE2-B7ED-4FF650993304}" type="presParOf" srcId="{26D5BD75-232B-4165-9FDD-D05F7E9D0D05}" destId="{0AC18C00-59EE-43CA-8B4D-9F9B58398616}"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3287" tIns="46644" rIns="93287" bIns="46644"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6688" y="0"/>
            <a:ext cx="3041650" cy="465138"/>
          </a:xfrm>
          <a:prstGeom prst="rect">
            <a:avLst/>
          </a:prstGeom>
        </p:spPr>
        <p:txBody>
          <a:bodyPr vert="horz" lIns="93287" tIns="46644" rIns="93287" bIns="46644" rtlCol="0"/>
          <a:lstStyle>
            <a:lvl1pPr algn="r" fontAlgn="auto">
              <a:spcBef>
                <a:spcPts val="0"/>
              </a:spcBef>
              <a:spcAft>
                <a:spcPts val="0"/>
              </a:spcAft>
              <a:defRPr sz="1200" smtClean="0">
                <a:latin typeface="+mn-lt"/>
              </a:defRPr>
            </a:lvl1pPr>
          </a:lstStyle>
          <a:p>
            <a:pPr>
              <a:defRPr/>
            </a:pPr>
            <a:fld id="{96543A7C-54D5-416F-B9B4-3B50782445AC}" type="datetimeFigureOut">
              <a:rPr lang="en-US"/>
              <a:pPr>
                <a:defRPr/>
              </a:pPr>
              <a:t>12/14/2012</a:t>
            </a:fld>
            <a:endParaRPr lang="en-US"/>
          </a:p>
        </p:txBody>
      </p:sp>
      <p:sp>
        <p:nvSpPr>
          <p:cNvPr id="4" name="Footer Placeholder 3"/>
          <p:cNvSpPr>
            <a:spLocks noGrp="1"/>
          </p:cNvSpPr>
          <p:nvPr>
            <p:ph type="ftr" sz="quarter" idx="2"/>
          </p:nvPr>
        </p:nvSpPr>
        <p:spPr>
          <a:xfrm>
            <a:off x="0" y="8839200"/>
            <a:ext cx="3041650" cy="465138"/>
          </a:xfrm>
          <a:prstGeom prst="rect">
            <a:avLst/>
          </a:prstGeom>
        </p:spPr>
        <p:txBody>
          <a:bodyPr vert="horz" lIns="93287" tIns="46644" rIns="93287" bIns="46644"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6688" y="8839200"/>
            <a:ext cx="3041650" cy="465138"/>
          </a:xfrm>
          <a:prstGeom prst="rect">
            <a:avLst/>
          </a:prstGeom>
        </p:spPr>
        <p:txBody>
          <a:bodyPr vert="horz" lIns="93287" tIns="46644" rIns="93287" bIns="46644" rtlCol="0" anchor="b"/>
          <a:lstStyle>
            <a:lvl1pPr algn="r" fontAlgn="auto">
              <a:spcBef>
                <a:spcPts val="0"/>
              </a:spcBef>
              <a:spcAft>
                <a:spcPts val="0"/>
              </a:spcAft>
              <a:defRPr sz="1200" smtClean="0">
                <a:latin typeface="+mn-lt"/>
              </a:defRPr>
            </a:lvl1pPr>
          </a:lstStyle>
          <a:p>
            <a:pPr>
              <a:defRPr/>
            </a:pPr>
            <a:fld id="{9622815F-F51D-4A18-B7AC-459E2445824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6688" y="0"/>
            <a:ext cx="3041650" cy="46513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45F860B1-3524-4F13-A0E7-087BA68966F1}" type="datetimeFigureOut">
              <a:rPr lang="en-US"/>
              <a:pPr>
                <a:defRPr/>
              </a:pPr>
              <a:t>12/14/2012</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9600"/>
            <a:ext cx="5616575" cy="418782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39200"/>
            <a:ext cx="3041650"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6688" y="8839200"/>
            <a:ext cx="3041650" cy="465138"/>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6B4456A9-8033-4C2E-BF09-68649165842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F1E69DE-9305-49F3-970E-E46F8410E31D}" type="slidenum">
              <a:rPr lang="en-US"/>
              <a:pPr fontAlgn="base">
                <a:spcBef>
                  <a:spcPct val="0"/>
                </a:spcBef>
                <a:spcAft>
                  <a:spcPct val="0"/>
                </a:spcAft>
              </a:pPr>
              <a:t>16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7676B0C-DA0F-4701-95ED-8E42436048AF}" type="slidenum">
              <a:rPr lang="en-US"/>
              <a:pPr fontAlgn="base">
                <a:spcBef>
                  <a:spcPct val="0"/>
                </a:spcBef>
                <a:spcAft>
                  <a:spcPct val="0"/>
                </a:spcAft>
              </a:pPr>
              <a:t>17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BDD03CB-3F07-4D13-91A3-26C5BD700B80}" type="slidenum">
              <a:rPr lang="en-US"/>
              <a:pPr fontAlgn="base">
                <a:spcBef>
                  <a:spcPct val="0"/>
                </a:spcBef>
                <a:spcAft>
                  <a:spcPct val="0"/>
                </a:spcAft>
              </a:pPr>
              <a:t>18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D8ECC2A-3BA8-4F92-8C20-496F4CD4671D}" type="slidenum">
              <a:rPr lang="en-US"/>
              <a:pPr fontAlgn="base">
                <a:spcBef>
                  <a:spcPct val="0"/>
                </a:spcBef>
                <a:spcAft>
                  <a:spcPct val="0"/>
                </a:spcAft>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BF7E12A-5948-472B-A02F-7AA5991C474E}" type="slidenum">
              <a:rPr lang="en-US"/>
              <a:pPr fontAlgn="base">
                <a:spcBef>
                  <a:spcPct val="0"/>
                </a:spcBef>
                <a:spcAft>
                  <a:spcPct val="0"/>
                </a:spcAft>
              </a:pPr>
              <a:t>20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BBD569-49BC-4CD5-867C-06B977879251}" type="slidenum">
              <a:rPr lang="en-US"/>
              <a:pPr fontAlgn="base">
                <a:spcBef>
                  <a:spcPct val="0"/>
                </a:spcBef>
                <a:spcAft>
                  <a:spcPct val="0"/>
                </a:spcAft>
              </a:pPr>
              <a:t>21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5A9DBE-AC62-478E-89E7-6FB299EF087C}" type="slidenum">
              <a:rPr lang="en-US"/>
              <a:pPr fontAlgn="base">
                <a:spcBef>
                  <a:spcPct val="0"/>
                </a:spcBef>
                <a:spcAft>
                  <a:spcPct val="0"/>
                </a:spcAft>
              </a:pPr>
              <a:t>22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339FB4-4697-41CB-92BC-EA0C853E0C45}" type="slidenum">
              <a:rPr lang="en-US"/>
              <a:pPr fontAlgn="base">
                <a:spcBef>
                  <a:spcPct val="0"/>
                </a:spcBef>
                <a:spcAft>
                  <a:spcPct val="0"/>
                </a:spcAft>
              </a:pPr>
              <a:t>23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C0EE71-C95E-44A7-BFAA-48A8E639F48B}" type="slidenum">
              <a:rPr lang="en-US"/>
              <a:pPr fontAlgn="base">
                <a:spcBef>
                  <a:spcPct val="0"/>
                </a:spcBef>
                <a:spcAft>
                  <a:spcPct val="0"/>
                </a:spcAft>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4502217-319C-4F6C-9904-DFE4E5182CFA}"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C8C24F-63F4-427E-8D37-5BC0961B502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A8AA015-7178-4E1E-8753-750A38819FEB}"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C6BB73-F75F-4882-8604-27E5B68890A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A279E4E-DFF9-4BB3-80EC-99E5F4095125}"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2D130E-BCB2-4B73-A273-6EA2051C207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AC378FF-E8C2-4FFC-B7C2-DF8A680F0048}" type="datetimeFigureOut">
              <a:rPr lang="en-US"/>
              <a:pPr>
                <a:defRPr/>
              </a:pPr>
              <a:t>12/14/2012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1780700-62B5-4022-9416-E7E69287CB8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335BD52-3E36-420E-A35B-639191DDFBCE}" type="datetimeFigureOut">
              <a:rPr lang="en-US"/>
              <a:pPr>
                <a:defRPr/>
              </a:pPr>
              <a:t>12/14/2012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372EEED-8504-48D8-B001-1D287C25EDD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C35CB49-4BC4-4081-BE28-8B1D7D00198D}" type="datetimeFigureOut">
              <a:rPr lang="en-US"/>
              <a:pPr>
                <a:defRPr/>
              </a:pPr>
              <a:t>12/14/2012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A9FDD00-2E12-4393-B389-DC3E5405CEA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075CF7F-5F13-4741-9885-F62FE60EE186}" type="datetimeFigureOut">
              <a:rPr lang="en-US"/>
              <a:pPr>
                <a:defRPr/>
              </a:pPr>
              <a:t>12/14/2012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734AEA8-8375-4463-BCEC-20E43F57B04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08BC91B-04B1-45B2-9C52-023501C1B870}" type="datetimeFigureOut">
              <a:rPr lang="en-US"/>
              <a:pPr>
                <a:defRPr/>
              </a:pPr>
              <a:t>12/14/2012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153899E-90DE-4567-A1BD-8ECEECBC623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BCC4011-BD86-4315-8E0D-9F2B7CFC7151}" type="datetimeFigureOut">
              <a:rPr lang="en-US"/>
              <a:pPr>
                <a:defRPr/>
              </a:pPr>
              <a:t>12/14/2012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11950FB-2269-403A-A691-53323032435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633700D-8C90-4FF3-BCE5-FA798381EF1F}"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78002D-D7C7-4369-8C8F-61A5401292F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0F7F99-119E-41E0-AE94-C5F96D24F110}"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A73E27-0581-4E45-B27E-322CC3D35B5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0919F75B-C498-4628-A125-A00C64D643A6}" type="datetimeFigureOut">
              <a:rPr lang="en-US"/>
              <a:pPr>
                <a:defRPr/>
              </a:pPr>
              <a:t>12/14/2012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4EDB118-779E-4BC9-946A-08DFA3AF932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poirier@washingtonea.org"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successatthecore.com/leadership_development_video.aspx?v=8"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demo.eval-wa.org/" TargetMode="External"/><Relationship Id="rId7" Type="http://schemas.openxmlformats.org/officeDocument/2006/relationships/image" Target="../media/image46.jpeg"/><Relationship Id="rId2" Type="http://schemas.openxmlformats.org/officeDocument/2006/relationships/hyperlink" Target="file:///C:\Documents%20and%20Settings\oneina\Local%20Settings\Temporary%20Internet%20Files\Content.IE5\ALTW0N2B\Desktop%20Sept.%202012\Teacher%20Eval%20Presentations\FAQ%20on%20Teacher%20Evaluation%20hyperlinked%20version.docx" TargetMode="Externa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hyperlink" Target="http://sandbox.eval-wa.or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demo.eval-wa.org/"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hyperlink" Target="http://sandbox.eval-wa.org/"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85725"/>
            <a:ext cx="8305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Teacher Evaluation Presentation</a:t>
            </a:r>
            <a:endParaRPr lang="en-US" sz="1400" dirty="0">
              <a:latin typeface="+mn-lt"/>
            </a:endParaRPr>
          </a:p>
        </p:txBody>
      </p:sp>
      <p:pic>
        <p:nvPicPr>
          <p:cNvPr id="15362" name="Picture 2" descr="http://zj-zd.com/wp-content/uploads/2011/11/Education.jpg"/>
          <p:cNvPicPr>
            <a:picLocks noChangeAspect="1" noChangeArrowheads="1"/>
          </p:cNvPicPr>
          <p:nvPr/>
        </p:nvPicPr>
        <p:blipFill>
          <a:blip r:embed="rId2"/>
          <a:srcRect/>
          <a:stretch>
            <a:fillRect/>
          </a:stretch>
        </p:blipFill>
        <p:spPr bwMode="auto">
          <a:xfrm>
            <a:off x="1066800" y="914400"/>
            <a:ext cx="6983413" cy="4457700"/>
          </a:xfrm>
          <a:prstGeom prst="rect">
            <a:avLst/>
          </a:prstGeom>
          <a:noFill/>
          <a:ln w="9525">
            <a:noFill/>
            <a:miter lim="800000"/>
            <a:headEnd/>
            <a:tailEnd/>
          </a:ln>
        </p:spPr>
      </p:pic>
      <p:sp>
        <p:nvSpPr>
          <p:cNvPr id="15363" name="TextBox 1"/>
          <p:cNvSpPr txBox="1">
            <a:spLocks noChangeArrowheads="1"/>
          </p:cNvSpPr>
          <p:nvPr/>
        </p:nvSpPr>
        <p:spPr bwMode="auto">
          <a:xfrm>
            <a:off x="457200" y="5692775"/>
            <a:ext cx="8305800" cy="1200150"/>
          </a:xfrm>
          <a:prstGeom prst="rect">
            <a:avLst/>
          </a:prstGeom>
          <a:noFill/>
          <a:ln w="9525">
            <a:noFill/>
            <a:miter lim="800000"/>
            <a:headEnd/>
            <a:tailEnd/>
          </a:ln>
        </p:spPr>
        <p:txBody>
          <a:bodyPr>
            <a:spAutoFit/>
          </a:bodyPr>
          <a:lstStyle/>
          <a:p>
            <a:pPr algn="ctr"/>
            <a:r>
              <a:rPr lang="en-US" sz="2400" b="1">
                <a:latin typeface="Calibri" pitchFamily="34" charset="0"/>
              </a:rPr>
              <a:t>Scott Poirier</a:t>
            </a:r>
          </a:p>
          <a:p>
            <a:pPr algn="ctr"/>
            <a:r>
              <a:rPr lang="en-US" sz="2400" b="1">
                <a:latin typeface="Calibri" pitchFamily="34" charset="0"/>
              </a:rPr>
              <a:t>K-12 Education Coordinator, WEA</a:t>
            </a:r>
          </a:p>
          <a:p>
            <a:pPr algn="ctr"/>
            <a:r>
              <a:rPr lang="en-US" sz="2400" b="1">
                <a:latin typeface="Calibri" pitchFamily="34" charset="0"/>
                <a:hlinkClick r:id="rId3"/>
              </a:rPr>
              <a:t>spoirier@washingtonea.org</a:t>
            </a:r>
            <a:endParaRPr lang="en-US" sz="2400" b="1">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riped Right Arrow 2"/>
          <p:cNvSpPr/>
          <p:nvPr/>
        </p:nvSpPr>
        <p:spPr>
          <a:xfrm>
            <a:off x="152400" y="1752600"/>
            <a:ext cx="8610600" cy="762000"/>
          </a:xfrm>
          <a:prstGeom prst="strip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ular Callout 3"/>
          <p:cNvSpPr/>
          <p:nvPr/>
        </p:nvSpPr>
        <p:spPr>
          <a:xfrm rot="10800000">
            <a:off x="228600" y="3409950"/>
            <a:ext cx="1439863" cy="952500"/>
          </a:xfrm>
          <a:prstGeom prst="wedgeRectCallout">
            <a:avLst>
              <a:gd name="adj1" fmla="val -56055"/>
              <a:gd name="adj2" fmla="val 16231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p:nvPr/>
        </p:nvSpPr>
        <p:spPr>
          <a:xfrm rot="16200000">
            <a:off x="726282" y="1102518"/>
            <a:ext cx="838200" cy="461963"/>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b="1" dirty="0">
                <a:latin typeface="+mn-lt"/>
              </a:rPr>
              <a:t>2010</a:t>
            </a:r>
            <a:endParaRPr lang="en-US" sz="2400" b="1" dirty="0">
              <a:latin typeface="+mn-lt"/>
            </a:endParaRPr>
          </a:p>
        </p:txBody>
      </p:sp>
      <p:cxnSp>
        <p:nvCxnSpPr>
          <p:cNvPr id="7" name="Straight Connector 6"/>
          <p:cNvCxnSpPr>
            <a:stCxn id="5" idx="1"/>
          </p:cNvCxnSpPr>
          <p:nvPr/>
        </p:nvCxnSpPr>
        <p:spPr>
          <a:xfrm flipH="1">
            <a:off x="1144588" y="17526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rot="16200000">
            <a:off x="2859882" y="1102518"/>
            <a:ext cx="838200" cy="461963"/>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b="1" dirty="0">
                <a:latin typeface="+mn-lt"/>
              </a:rPr>
              <a:t>2011</a:t>
            </a:r>
            <a:endParaRPr lang="en-US" sz="2400" b="1" dirty="0">
              <a:latin typeface="+mn-lt"/>
            </a:endParaRPr>
          </a:p>
        </p:txBody>
      </p:sp>
      <p:cxnSp>
        <p:nvCxnSpPr>
          <p:cNvPr id="9" name="Straight Connector 8"/>
          <p:cNvCxnSpPr>
            <a:stCxn id="8" idx="1"/>
          </p:cNvCxnSpPr>
          <p:nvPr/>
        </p:nvCxnSpPr>
        <p:spPr>
          <a:xfrm>
            <a:off x="3278188" y="1752600"/>
            <a:ext cx="1587" cy="5334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6200000">
            <a:off x="4836319" y="1102519"/>
            <a:ext cx="838200" cy="461962"/>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b="1" dirty="0">
                <a:latin typeface="+mn-lt"/>
              </a:rPr>
              <a:t>2012</a:t>
            </a:r>
            <a:endParaRPr lang="en-US" sz="2400" b="1" dirty="0">
              <a:latin typeface="+mn-lt"/>
            </a:endParaRPr>
          </a:p>
        </p:txBody>
      </p:sp>
      <p:cxnSp>
        <p:nvCxnSpPr>
          <p:cNvPr id="11" name="Straight Connector 10"/>
          <p:cNvCxnSpPr>
            <a:stCxn id="10" idx="1"/>
          </p:cNvCxnSpPr>
          <p:nvPr/>
        </p:nvCxnSpPr>
        <p:spPr>
          <a:xfrm>
            <a:off x="5256213" y="17526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16200000">
            <a:off x="6893719" y="1102519"/>
            <a:ext cx="838200" cy="461962"/>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b="1" dirty="0">
                <a:latin typeface="+mn-lt"/>
              </a:rPr>
              <a:t>2013</a:t>
            </a:r>
            <a:endParaRPr lang="en-US" sz="2400" b="1" dirty="0">
              <a:latin typeface="+mn-lt"/>
            </a:endParaRPr>
          </a:p>
        </p:txBody>
      </p:sp>
      <p:cxnSp>
        <p:nvCxnSpPr>
          <p:cNvPr id="13" name="Straight Connector 12"/>
          <p:cNvCxnSpPr>
            <a:stCxn id="12" idx="1"/>
          </p:cNvCxnSpPr>
          <p:nvPr/>
        </p:nvCxnSpPr>
        <p:spPr>
          <a:xfrm>
            <a:off x="7313613" y="1752600"/>
            <a:ext cx="0" cy="5334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395" name="TextBox 13"/>
          <p:cNvSpPr txBox="1">
            <a:spLocks noChangeArrowheads="1"/>
          </p:cNvSpPr>
          <p:nvPr/>
        </p:nvSpPr>
        <p:spPr bwMode="auto">
          <a:xfrm>
            <a:off x="304800" y="3581400"/>
            <a:ext cx="1373188" cy="523875"/>
          </a:xfrm>
          <a:prstGeom prst="rect">
            <a:avLst/>
          </a:prstGeom>
          <a:noFill/>
          <a:ln w="9525">
            <a:noFill/>
            <a:miter lim="800000"/>
            <a:headEnd/>
            <a:tailEnd/>
          </a:ln>
        </p:spPr>
        <p:txBody>
          <a:bodyPr>
            <a:spAutoFit/>
          </a:bodyPr>
          <a:lstStyle/>
          <a:p>
            <a:r>
              <a:rPr lang="en-US" sz="2800" b="1">
                <a:latin typeface="Calibri" pitchFamily="34" charset="0"/>
              </a:rPr>
              <a:t>SB 6696</a:t>
            </a:r>
          </a:p>
        </p:txBody>
      </p:sp>
      <p:sp>
        <p:nvSpPr>
          <p:cNvPr id="15" name="Rectangular Callout 14"/>
          <p:cNvSpPr/>
          <p:nvPr/>
        </p:nvSpPr>
        <p:spPr>
          <a:xfrm rot="10800000">
            <a:off x="558800" y="5738813"/>
            <a:ext cx="1939925" cy="952500"/>
          </a:xfrm>
          <a:prstGeom prst="wedgeRectCallout">
            <a:avLst>
              <a:gd name="adj1" fmla="val -34264"/>
              <a:gd name="adj2" fmla="val 407306"/>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accent2">
                  <a:lumMod val="40000"/>
                  <a:lumOff val="60000"/>
                </a:schemeClr>
              </a:solidFill>
            </a:endParaRPr>
          </a:p>
        </p:txBody>
      </p:sp>
      <p:sp>
        <p:nvSpPr>
          <p:cNvPr id="16" name="TextBox 15"/>
          <p:cNvSpPr txBox="1">
            <a:spLocks noChangeArrowheads="1"/>
          </p:cNvSpPr>
          <p:nvPr/>
        </p:nvSpPr>
        <p:spPr bwMode="auto">
          <a:xfrm>
            <a:off x="614363" y="5929313"/>
            <a:ext cx="1828800" cy="523875"/>
          </a:xfrm>
          <a:prstGeom prst="rect">
            <a:avLst/>
          </a:prstGeom>
          <a:noFill/>
          <a:ln w="9525">
            <a:noFill/>
            <a:miter lim="800000"/>
            <a:headEnd/>
            <a:tailEnd/>
          </a:ln>
        </p:spPr>
        <p:txBody>
          <a:bodyPr>
            <a:spAutoFit/>
          </a:bodyPr>
          <a:lstStyle/>
          <a:p>
            <a:pPr algn="ctr"/>
            <a:r>
              <a:rPr lang="en-US" sz="2800" b="1">
                <a:latin typeface="Calibri" pitchFamily="34" charset="0"/>
              </a:rPr>
              <a:t>TPEP Pilots</a:t>
            </a:r>
          </a:p>
        </p:txBody>
      </p:sp>
      <p:sp>
        <p:nvSpPr>
          <p:cNvPr id="17" name="Rectangular Callout 16"/>
          <p:cNvSpPr/>
          <p:nvPr/>
        </p:nvSpPr>
        <p:spPr>
          <a:xfrm rot="10800000">
            <a:off x="4343400" y="3409950"/>
            <a:ext cx="1516063" cy="952500"/>
          </a:xfrm>
          <a:prstGeom prst="wedgeRectCallout">
            <a:avLst>
              <a:gd name="adj1" fmla="val -36673"/>
              <a:gd name="adj2" fmla="val 161069"/>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TextBox 17"/>
          <p:cNvSpPr txBox="1">
            <a:spLocks noChangeArrowheads="1"/>
          </p:cNvSpPr>
          <p:nvPr/>
        </p:nvSpPr>
        <p:spPr bwMode="auto">
          <a:xfrm>
            <a:off x="4495800" y="3389313"/>
            <a:ext cx="1223963" cy="954087"/>
          </a:xfrm>
          <a:prstGeom prst="rect">
            <a:avLst/>
          </a:prstGeom>
          <a:noFill/>
          <a:ln w="9525">
            <a:noFill/>
            <a:miter lim="800000"/>
            <a:headEnd/>
            <a:tailEnd/>
          </a:ln>
        </p:spPr>
        <p:txBody>
          <a:bodyPr>
            <a:spAutoFit/>
          </a:bodyPr>
          <a:lstStyle/>
          <a:p>
            <a:pPr algn="ctr"/>
            <a:r>
              <a:rPr lang="en-US" sz="2800" b="1">
                <a:latin typeface="Calibri" pitchFamily="34" charset="0"/>
              </a:rPr>
              <a:t>ESSB 5895</a:t>
            </a:r>
          </a:p>
        </p:txBody>
      </p:sp>
      <p:sp>
        <p:nvSpPr>
          <p:cNvPr id="19" name="Rectangular Callout 18"/>
          <p:cNvSpPr/>
          <p:nvPr/>
        </p:nvSpPr>
        <p:spPr>
          <a:xfrm rot="10800000">
            <a:off x="4724400" y="5829300"/>
            <a:ext cx="2271713" cy="723900"/>
          </a:xfrm>
          <a:prstGeom prst="wedgeRectCallout">
            <a:avLst>
              <a:gd name="adj1" fmla="val -3172"/>
              <a:gd name="adj2" fmla="val 527650"/>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TextBox 19"/>
          <p:cNvSpPr txBox="1">
            <a:spLocks noChangeArrowheads="1"/>
          </p:cNvSpPr>
          <p:nvPr/>
        </p:nvSpPr>
        <p:spPr bwMode="auto">
          <a:xfrm>
            <a:off x="4724400" y="5953125"/>
            <a:ext cx="2405063" cy="523875"/>
          </a:xfrm>
          <a:prstGeom prst="rect">
            <a:avLst/>
          </a:prstGeom>
          <a:noFill/>
          <a:ln w="9525">
            <a:noFill/>
            <a:miter lim="800000"/>
            <a:headEnd/>
            <a:tailEnd/>
          </a:ln>
        </p:spPr>
        <p:txBody>
          <a:bodyPr>
            <a:spAutoFit/>
          </a:bodyPr>
          <a:lstStyle/>
          <a:p>
            <a:pPr algn="ctr"/>
            <a:r>
              <a:rPr lang="en-US" sz="2800" b="1">
                <a:latin typeface="Calibri" pitchFamily="34" charset="0"/>
              </a:rPr>
              <a:t>ESEA Waiver</a:t>
            </a:r>
          </a:p>
        </p:txBody>
      </p:sp>
      <p:sp>
        <p:nvSpPr>
          <p:cNvPr id="21" name="Rectangular Callout 20"/>
          <p:cNvSpPr/>
          <p:nvPr/>
        </p:nvSpPr>
        <p:spPr>
          <a:xfrm rot="10800000">
            <a:off x="6461125" y="3344863"/>
            <a:ext cx="2073275" cy="1384300"/>
          </a:xfrm>
          <a:prstGeom prst="wedgeRectCallout">
            <a:avLst>
              <a:gd name="adj1" fmla="val -20704"/>
              <a:gd name="adj2" fmla="val 121421"/>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TextBox 21"/>
          <p:cNvSpPr txBox="1">
            <a:spLocks noChangeArrowheads="1"/>
          </p:cNvSpPr>
          <p:nvPr/>
        </p:nvSpPr>
        <p:spPr bwMode="auto">
          <a:xfrm>
            <a:off x="6627813" y="3352800"/>
            <a:ext cx="1754187" cy="1384300"/>
          </a:xfrm>
          <a:prstGeom prst="rect">
            <a:avLst/>
          </a:prstGeom>
          <a:noFill/>
          <a:ln w="9525">
            <a:noFill/>
            <a:miter lim="800000"/>
            <a:headEnd/>
            <a:tailEnd/>
          </a:ln>
        </p:spPr>
        <p:txBody>
          <a:bodyPr>
            <a:spAutoFit/>
          </a:bodyPr>
          <a:lstStyle/>
          <a:p>
            <a:pPr algn="ctr"/>
            <a:r>
              <a:rPr lang="en-US" sz="2800" b="1">
                <a:latin typeface="Calibri" pitchFamily="34" charset="0"/>
              </a:rPr>
              <a:t>New Evaluation for State</a:t>
            </a:r>
          </a:p>
        </p:txBody>
      </p:sp>
      <p:sp>
        <p:nvSpPr>
          <p:cNvPr id="23" name="Rectangular Callout 22"/>
          <p:cNvSpPr/>
          <p:nvPr/>
        </p:nvSpPr>
        <p:spPr>
          <a:xfrm rot="10800000">
            <a:off x="2589213" y="3924300"/>
            <a:ext cx="1438275" cy="952500"/>
          </a:xfrm>
          <a:prstGeom prst="wedgeRectCallout">
            <a:avLst>
              <a:gd name="adj1" fmla="val -18110"/>
              <a:gd name="adj2" fmla="val 215899"/>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TextBox 23"/>
          <p:cNvSpPr txBox="1">
            <a:spLocks noChangeArrowheads="1"/>
          </p:cNvSpPr>
          <p:nvPr/>
        </p:nvSpPr>
        <p:spPr bwMode="auto">
          <a:xfrm>
            <a:off x="2665413" y="4095750"/>
            <a:ext cx="1373187" cy="522288"/>
          </a:xfrm>
          <a:prstGeom prst="rect">
            <a:avLst/>
          </a:prstGeom>
          <a:noFill/>
          <a:ln w="9525">
            <a:noFill/>
            <a:miter lim="800000"/>
            <a:headEnd/>
            <a:tailEnd/>
          </a:ln>
        </p:spPr>
        <p:txBody>
          <a:bodyPr>
            <a:spAutoFit/>
          </a:bodyPr>
          <a:lstStyle/>
          <a:p>
            <a:pPr algn="ctr"/>
            <a:r>
              <a:rPr lang="en-US" sz="2800" b="1">
                <a:latin typeface="Calibri" pitchFamily="34" charset="0"/>
              </a:rPr>
              <a:t>RIGs</a:t>
            </a:r>
          </a:p>
        </p:txBody>
      </p:sp>
      <p:sp>
        <p:nvSpPr>
          <p:cNvPr id="25" name="TextBox 24"/>
          <p:cNvSpPr txBox="1"/>
          <p:nvPr/>
        </p:nvSpPr>
        <p:spPr>
          <a:xfrm>
            <a:off x="1528763" y="76200"/>
            <a:ext cx="6091237" cy="708025"/>
          </a:xfrm>
          <a:prstGeom prst="rect">
            <a:avLst/>
          </a:prstGeom>
          <a:solidFill>
            <a:schemeClr val="tx2">
              <a:lumMod val="40000"/>
              <a:lumOff val="60000"/>
            </a:schemeClr>
          </a:solidFill>
          <a:ln w="38100">
            <a:solidFill>
              <a:schemeClr val="tx1"/>
            </a:solidFill>
          </a:ln>
        </p:spPr>
        <p:txBody>
          <a:bodyPr>
            <a:spAutoFit/>
          </a:bodyPr>
          <a:lstStyle/>
          <a:p>
            <a:pPr algn="ctr" fontAlgn="auto">
              <a:spcBef>
                <a:spcPts val="0"/>
              </a:spcBef>
              <a:spcAft>
                <a:spcPts val="0"/>
              </a:spcAft>
              <a:defRPr/>
            </a:pPr>
            <a:r>
              <a:rPr lang="en-US" sz="4000" b="1" dirty="0">
                <a:latin typeface="+mn-lt"/>
              </a:rPr>
              <a:t> Evaluation Timeline</a:t>
            </a:r>
            <a:endParaRPr lang="en-US" sz="40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P spid="19" grpId="0" animBg="1"/>
      <p:bldP spid="20" grpId="0"/>
      <p:bldP spid="21" grpId="0" animBg="1"/>
      <p:bldP spid="22" grpId="0"/>
      <p:bldP spid="23"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76200"/>
          <a:ext cx="9161463" cy="3654425"/>
        </p:xfrm>
        <a:graphic>
          <a:graphicData uri="http://schemas.openxmlformats.org/drawingml/2006/table">
            <a:tbl>
              <a:tblPr firstRow="1" bandRow="1">
                <a:tableStyleId>{00A15C55-8517-42AA-B614-E9B94910E393}</a:tableStyleId>
              </a:tblPr>
              <a:tblGrid>
                <a:gridCol w="1143000"/>
                <a:gridCol w="2057400"/>
                <a:gridCol w="228600"/>
                <a:gridCol w="2057400"/>
                <a:gridCol w="228600"/>
                <a:gridCol w="1795780"/>
                <a:gridCol w="1651000"/>
              </a:tblGrid>
              <a:tr h="487383">
                <a:tc>
                  <a:txBody>
                    <a:bodyPr/>
                    <a:lstStyle/>
                    <a:p>
                      <a:pPr algn="ctr"/>
                      <a:r>
                        <a:rPr lang="en-US" sz="2000" dirty="0" smtClean="0">
                          <a:solidFill>
                            <a:schemeClr val="tx1"/>
                          </a:solidFill>
                        </a:rPr>
                        <a:t>Criteria</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0"/>
                        </a:spcAft>
                      </a:pPr>
                      <a:r>
                        <a:rPr lang="en-US" sz="1600" b="1" dirty="0">
                          <a:solidFill>
                            <a:schemeClr val="tx1"/>
                          </a:solidFill>
                          <a:latin typeface="Calibri"/>
                          <a:ea typeface="Calibri"/>
                          <a:cs typeface="Times New Roman"/>
                        </a:rPr>
                        <a:t>1</a:t>
                      </a:r>
                      <a:endParaRPr lang="en-US" sz="1200" dirty="0">
                        <a:solidFill>
                          <a:schemeClr val="tx1"/>
                        </a:solidFill>
                        <a:latin typeface="Calibri"/>
                        <a:ea typeface="Calibri"/>
                        <a:cs typeface="Times New Roman"/>
                      </a:endParaRPr>
                    </a:p>
                    <a:p>
                      <a:pPr marL="0" marR="0" algn="ctr">
                        <a:lnSpc>
                          <a:spcPct val="115000"/>
                        </a:lnSpc>
                        <a:spcBef>
                          <a:spcPts val="0"/>
                        </a:spcBef>
                        <a:spcAft>
                          <a:spcPts val="0"/>
                        </a:spcAft>
                      </a:pPr>
                      <a:r>
                        <a:rPr lang="en-US" sz="1600" b="1" dirty="0">
                          <a:solidFill>
                            <a:schemeClr val="tx1"/>
                          </a:solidFill>
                          <a:latin typeface="Calibri"/>
                          <a:ea typeface="Calibri"/>
                          <a:cs typeface="Times New Roman"/>
                        </a:rPr>
                        <a:t>Unsatisfactory</a:t>
                      </a:r>
                      <a:endParaRPr lang="en-US" sz="1200" dirty="0">
                        <a:solidFill>
                          <a:schemeClr val="tx1"/>
                        </a:solidFill>
                        <a:latin typeface="Calibri"/>
                        <a:ea typeface="Calibri"/>
                        <a:cs typeface="Times New Roman"/>
                      </a:endParaRPr>
                    </a:p>
                  </a:txBody>
                  <a:tcPr marL="47749" marR="477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0"/>
                        </a:spcAft>
                      </a:pPr>
                      <a:endParaRPr lang="en-US" sz="1200">
                        <a:solidFill>
                          <a:schemeClr val="tx1"/>
                        </a:solidFill>
                        <a:latin typeface="Calibri"/>
                        <a:ea typeface="Calibri"/>
                        <a:cs typeface="Times New Roman"/>
                      </a:endParaRPr>
                    </a:p>
                  </a:txBody>
                  <a:tcPr marL="47749" marR="477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600" b="1" dirty="0">
                          <a:solidFill>
                            <a:schemeClr val="tx1"/>
                          </a:solidFill>
                          <a:latin typeface="Calibri"/>
                          <a:ea typeface="Calibri"/>
                          <a:cs typeface="Times New Roman"/>
                        </a:rPr>
                        <a:t>2</a:t>
                      </a:r>
                      <a:endParaRPr lang="en-US" sz="1200" dirty="0">
                        <a:solidFill>
                          <a:schemeClr val="tx1"/>
                        </a:solidFill>
                        <a:latin typeface="Calibri"/>
                        <a:ea typeface="Calibri"/>
                        <a:cs typeface="Times New Roman"/>
                      </a:endParaRPr>
                    </a:p>
                    <a:p>
                      <a:pPr marL="0" marR="0" algn="ctr">
                        <a:lnSpc>
                          <a:spcPct val="115000"/>
                        </a:lnSpc>
                        <a:spcBef>
                          <a:spcPts val="0"/>
                        </a:spcBef>
                        <a:spcAft>
                          <a:spcPts val="0"/>
                        </a:spcAft>
                      </a:pPr>
                      <a:r>
                        <a:rPr lang="en-US" sz="1600" b="1" dirty="0">
                          <a:solidFill>
                            <a:schemeClr val="tx1"/>
                          </a:solidFill>
                          <a:latin typeface="Calibri"/>
                          <a:ea typeface="Calibri"/>
                          <a:cs typeface="Times New Roman"/>
                        </a:rPr>
                        <a:t>Basic</a:t>
                      </a:r>
                      <a:endParaRPr lang="en-US" sz="1200" dirty="0">
                        <a:solidFill>
                          <a:schemeClr val="tx1"/>
                        </a:solidFill>
                        <a:latin typeface="Calibri"/>
                        <a:ea typeface="Calibri"/>
                        <a:cs typeface="Times New Roman"/>
                      </a:endParaRPr>
                    </a:p>
                  </a:txBody>
                  <a:tcPr marL="47749" marR="477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0"/>
                        </a:spcAft>
                      </a:pPr>
                      <a:endParaRPr lang="en-US" sz="1200" dirty="0">
                        <a:solidFill>
                          <a:schemeClr val="tx1"/>
                        </a:solidFill>
                        <a:latin typeface="Calibri"/>
                        <a:ea typeface="Calibri"/>
                        <a:cs typeface="Times New Roman"/>
                      </a:endParaRPr>
                    </a:p>
                  </a:txBody>
                  <a:tcPr marL="47749" marR="477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600" b="1" dirty="0">
                          <a:solidFill>
                            <a:schemeClr val="tx1"/>
                          </a:solidFill>
                          <a:latin typeface="Calibri"/>
                          <a:ea typeface="Calibri"/>
                          <a:cs typeface="Times New Roman"/>
                        </a:rPr>
                        <a:t>3</a:t>
                      </a:r>
                      <a:endParaRPr lang="en-US" sz="1200" dirty="0">
                        <a:solidFill>
                          <a:schemeClr val="tx1"/>
                        </a:solidFill>
                        <a:latin typeface="Calibri"/>
                        <a:ea typeface="Calibri"/>
                        <a:cs typeface="Times New Roman"/>
                      </a:endParaRPr>
                    </a:p>
                    <a:p>
                      <a:pPr marL="0" marR="0" algn="ctr">
                        <a:lnSpc>
                          <a:spcPct val="115000"/>
                        </a:lnSpc>
                        <a:spcBef>
                          <a:spcPts val="0"/>
                        </a:spcBef>
                        <a:spcAft>
                          <a:spcPts val="0"/>
                        </a:spcAft>
                      </a:pPr>
                      <a:r>
                        <a:rPr lang="en-US" sz="1600" b="1" dirty="0">
                          <a:solidFill>
                            <a:schemeClr val="tx1"/>
                          </a:solidFill>
                          <a:latin typeface="Calibri"/>
                          <a:ea typeface="Calibri"/>
                          <a:cs typeface="Times New Roman"/>
                        </a:rPr>
                        <a:t>Proficient</a:t>
                      </a:r>
                      <a:endParaRPr lang="en-US" sz="1200" dirty="0">
                        <a:solidFill>
                          <a:schemeClr val="tx1"/>
                        </a:solidFill>
                        <a:latin typeface="Calibri"/>
                        <a:ea typeface="Calibri"/>
                        <a:cs typeface="Times New Roman"/>
                      </a:endParaRPr>
                    </a:p>
                  </a:txBody>
                  <a:tcPr marL="47749" marR="477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0"/>
                        </a:spcAft>
                      </a:pPr>
                      <a:r>
                        <a:rPr lang="en-US" sz="1600" b="1" dirty="0">
                          <a:solidFill>
                            <a:schemeClr val="tx1"/>
                          </a:solidFill>
                          <a:latin typeface="Calibri"/>
                          <a:ea typeface="Calibri"/>
                          <a:cs typeface="Times New Roman"/>
                        </a:rPr>
                        <a:t>4</a:t>
                      </a:r>
                      <a:endParaRPr lang="en-US" sz="1200" dirty="0">
                        <a:solidFill>
                          <a:schemeClr val="tx1"/>
                        </a:solidFill>
                        <a:latin typeface="Calibri"/>
                        <a:ea typeface="Calibri"/>
                        <a:cs typeface="Times New Roman"/>
                      </a:endParaRPr>
                    </a:p>
                    <a:p>
                      <a:pPr marL="0" marR="0" algn="ctr">
                        <a:lnSpc>
                          <a:spcPct val="115000"/>
                        </a:lnSpc>
                        <a:spcBef>
                          <a:spcPts val="0"/>
                        </a:spcBef>
                        <a:spcAft>
                          <a:spcPts val="0"/>
                        </a:spcAft>
                      </a:pPr>
                      <a:r>
                        <a:rPr lang="en-US" sz="1600" b="1" dirty="0">
                          <a:solidFill>
                            <a:schemeClr val="tx1"/>
                          </a:solidFill>
                          <a:latin typeface="Calibri"/>
                          <a:ea typeface="Calibri"/>
                          <a:cs typeface="Times New Roman"/>
                        </a:rPr>
                        <a:t>Distinguished</a:t>
                      </a:r>
                      <a:endParaRPr lang="en-US" sz="1200" dirty="0">
                        <a:solidFill>
                          <a:schemeClr val="tx1"/>
                        </a:solidFill>
                        <a:latin typeface="Calibri"/>
                        <a:ea typeface="Calibri"/>
                        <a:cs typeface="Times New Roman"/>
                      </a:endParaRPr>
                    </a:p>
                  </a:txBody>
                  <a:tcPr marL="47749" marR="477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344035">
                <a:tc>
                  <a:txBody>
                    <a:bodyPr/>
                    <a:lstStyle/>
                    <a:p>
                      <a:r>
                        <a:rPr lang="en-US" sz="1400" b="1" kern="1200" dirty="0" smtClean="0">
                          <a:solidFill>
                            <a:schemeClr val="dk1"/>
                          </a:solidFill>
                          <a:latin typeface="+mn-lt"/>
                          <a:ea typeface="+mn-ea"/>
                          <a:cs typeface="+mn-cs"/>
                        </a:rPr>
                        <a:t>Criterion 1</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44035">
                <a:tc>
                  <a:txBody>
                    <a:bodyPr/>
                    <a:lstStyle/>
                    <a:p>
                      <a:r>
                        <a:rPr lang="en-US" sz="1400" b="1" kern="1200" dirty="0" smtClean="0">
                          <a:solidFill>
                            <a:schemeClr val="dk1"/>
                          </a:solidFill>
                          <a:latin typeface="+mn-lt"/>
                          <a:ea typeface="+mn-ea"/>
                          <a:cs typeface="+mn-cs"/>
                        </a:rPr>
                        <a:t>Criterion 2</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44035">
                <a:tc>
                  <a:txBody>
                    <a:bodyPr/>
                    <a:lstStyle/>
                    <a:p>
                      <a:r>
                        <a:rPr lang="en-US" sz="1400" b="1" kern="1200" dirty="0" smtClean="0">
                          <a:solidFill>
                            <a:schemeClr val="dk1"/>
                          </a:solidFill>
                          <a:latin typeface="+mn-lt"/>
                          <a:ea typeface="+mn-ea"/>
                          <a:cs typeface="+mn-cs"/>
                        </a:rPr>
                        <a:t>Criterion 3</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44035">
                <a:tc>
                  <a:txBody>
                    <a:bodyPr/>
                    <a:lstStyle/>
                    <a:p>
                      <a:r>
                        <a:rPr lang="en-US" sz="1400" b="1" kern="1200" dirty="0" smtClean="0">
                          <a:solidFill>
                            <a:schemeClr val="dk1"/>
                          </a:solidFill>
                          <a:latin typeface="+mn-lt"/>
                          <a:ea typeface="+mn-ea"/>
                          <a:cs typeface="+mn-cs"/>
                        </a:rPr>
                        <a:t>Criterion 4</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44035">
                <a:tc>
                  <a:txBody>
                    <a:bodyPr/>
                    <a:lstStyle/>
                    <a:p>
                      <a:r>
                        <a:rPr lang="en-US" sz="1400" b="1" kern="1200" dirty="0" smtClean="0">
                          <a:solidFill>
                            <a:schemeClr val="dk1"/>
                          </a:solidFill>
                          <a:latin typeface="+mn-lt"/>
                          <a:ea typeface="+mn-ea"/>
                          <a:cs typeface="+mn-cs"/>
                        </a:rPr>
                        <a:t>Criterion 5</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44035">
                <a:tc>
                  <a:txBody>
                    <a:bodyPr/>
                    <a:lstStyle/>
                    <a:p>
                      <a:r>
                        <a:rPr lang="en-US" sz="1400" b="1" kern="1200" dirty="0" smtClean="0">
                          <a:solidFill>
                            <a:schemeClr val="dk1"/>
                          </a:solidFill>
                          <a:latin typeface="+mn-lt"/>
                          <a:ea typeface="+mn-ea"/>
                          <a:cs typeface="+mn-cs"/>
                        </a:rPr>
                        <a:t>Criterion 6</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44035">
                <a:tc>
                  <a:txBody>
                    <a:bodyPr/>
                    <a:lstStyle/>
                    <a:p>
                      <a:r>
                        <a:rPr lang="en-US" sz="1400" b="1" kern="1200" dirty="0" smtClean="0">
                          <a:solidFill>
                            <a:schemeClr val="dk1"/>
                          </a:solidFill>
                          <a:latin typeface="+mn-lt"/>
                          <a:ea typeface="+mn-ea"/>
                          <a:cs typeface="+mn-cs"/>
                        </a:rPr>
                        <a:t>Criterion 7</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533373">
                <a:tc>
                  <a:txBody>
                    <a:bodyPr/>
                    <a:lstStyle/>
                    <a:p>
                      <a:r>
                        <a:rPr lang="en-US" sz="1400" b="1" kern="1200" dirty="0" smtClean="0">
                          <a:solidFill>
                            <a:schemeClr val="dk1"/>
                          </a:solidFill>
                          <a:latin typeface="+mn-lt"/>
                          <a:ea typeface="+mn-ea"/>
                          <a:cs typeface="+mn-cs"/>
                        </a:rPr>
                        <a:t>Criterion 8</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graphicFrame>
        <p:nvGraphicFramePr>
          <p:cNvPr id="3" name="Table 2"/>
          <p:cNvGraphicFramePr>
            <a:graphicFrameLocks noGrp="1"/>
          </p:cNvGraphicFramePr>
          <p:nvPr/>
        </p:nvGraphicFramePr>
        <p:xfrm>
          <a:off x="0" y="3657600"/>
          <a:ext cx="9144000" cy="3452813"/>
        </p:xfrm>
        <a:graphic>
          <a:graphicData uri="http://schemas.openxmlformats.org/drawingml/2006/table">
            <a:tbl>
              <a:tblPr/>
              <a:tblGrid>
                <a:gridCol w="1143000"/>
                <a:gridCol w="2057401"/>
                <a:gridCol w="228600"/>
                <a:gridCol w="2057400"/>
                <a:gridCol w="228600"/>
                <a:gridCol w="1822621"/>
                <a:gridCol w="1606378"/>
              </a:tblGrid>
              <a:tr h="508000">
                <a:tc>
                  <a:txBody>
                    <a:bodyPr/>
                    <a:lstStyle/>
                    <a:p>
                      <a:pPr marL="0" marR="0" algn="ctr">
                        <a:lnSpc>
                          <a:spcPct val="115000"/>
                        </a:lnSpc>
                        <a:spcBef>
                          <a:spcPts val="0"/>
                        </a:spcBef>
                        <a:spcAft>
                          <a:spcPts val="0"/>
                        </a:spcAft>
                      </a:pPr>
                      <a:r>
                        <a:rPr lang="en-US" sz="1100" b="1" dirty="0">
                          <a:latin typeface="Calibri"/>
                          <a:ea typeface="Calibri"/>
                          <a:cs typeface="Times New Roman"/>
                        </a:rPr>
                        <a:t>Final Summative Evaluation</a:t>
                      </a:r>
                      <a:endParaRPr lang="en-US" sz="10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0"/>
                        </a:spcAft>
                      </a:pPr>
                      <a:r>
                        <a:rPr lang="en-US" sz="1400" b="1" dirty="0">
                          <a:latin typeface="Calibri"/>
                          <a:ea typeface="Calibri"/>
                          <a:cs typeface="Times New Roman"/>
                        </a:rPr>
                        <a:t>1</a:t>
                      </a:r>
                      <a:endParaRPr lang="en-US" sz="1100" dirty="0">
                        <a:latin typeface="Calibri"/>
                        <a:ea typeface="Calibri"/>
                        <a:cs typeface="Times New Roman"/>
                      </a:endParaRPr>
                    </a:p>
                    <a:p>
                      <a:pPr marL="0" marR="0" algn="ctr">
                        <a:lnSpc>
                          <a:spcPct val="115000"/>
                        </a:lnSpc>
                        <a:spcBef>
                          <a:spcPts val="0"/>
                        </a:spcBef>
                        <a:spcAft>
                          <a:spcPts val="0"/>
                        </a:spcAft>
                      </a:pPr>
                      <a:r>
                        <a:rPr lang="en-US" sz="1400" b="1" dirty="0">
                          <a:latin typeface="Calibri"/>
                          <a:ea typeface="Calibri"/>
                          <a:cs typeface="Times New Roman"/>
                        </a:rPr>
                        <a:t>Unsatisfactory</a:t>
                      </a:r>
                      <a:endParaRPr lang="en-US" sz="11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0"/>
                        </a:spcAft>
                      </a:pPr>
                      <a:endParaRPr lang="en-US" sz="110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latin typeface="Calibri"/>
                          <a:ea typeface="Calibri"/>
                          <a:cs typeface="Times New Roman"/>
                        </a:rPr>
                        <a:t>2</a:t>
                      </a:r>
                      <a:endParaRPr lang="en-US" sz="1100" dirty="0">
                        <a:latin typeface="Calibri"/>
                        <a:ea typeface="Calibri"/>
                        <a:cs typeface="Times New Roman"/>
                      </a:endParaRPr>
                    </a:p>
                    <a:p>
                      <a:pPr marL="0" marR="0" algn="ctr">
                        <a:lnSpc>
                          <a:spcPct val="115000"/>
                        </a:lnSpc>
                        <a:spcBef>
                          <a:spcPts val="0"/>
                        </a:spcBef>
                        <a:spcAft>
                          <a:spcPts val="0"/>
                        </a:spcAft>
                      </a:pPr>
                      <a:r>
                        <a:rPr lang="en-US" sz="1400" b="1" dirty="0">
                          <a:latin typeface="Calibri"/>
                          <a:ea typeface="Calibri"/>
                          <a:cs typeface="Times New Roman"/>
                        </a:rPr>
                        <a:t>Basic</a:t>
                      </a:r>
                      <a:endParaRPr lang="en-US" sz="11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latin typeface="Calibri"/>
                          <a:ea typeface="Calibri"/>
                          <a:cs typeface="Times New Roman"/>
                        </a:rPr>
                        <a:t>3</a:t>
                      </a:r>
                      <a:endParaRPr lang="en-US" sz="1100" dirty="0">
                        <a:latin typeface="Calibri"/>
                        <a:ea typeface="Calibri"/>
                        <a:cs typeface="Times New Roman"/>
                      </a:endParaRPr>
                    </a:p>
                    <a:p>
                      <a:pPr marL="0" marR="0" algn="ctr">
                        <a:lnSpc>
                          <a:spcPct val="115000"/>
                        </a:lnSpc>
                        <a:spcBef>
                          <a:spcPts val="0"/>
                        </a:spcBef>
                        <a:spcAft>
                          <a:spcPts val="0"/>
                        </a:spcAft>
                      </a:pPr>
                      <a:r>
                        <a:rPr lang="en-US" sz="1400" b="1" dirty="0">
                          <a:latin typeface="Calibri"/>
                          <a:ea typeface="Calibri"/>
                          <a:cs typeface="Times New Roman"/>
                        </a:rPr>
                        <a:t>Proficient</a:t>
                      </a:r>
                      <a:endParaRPr lang="en-US" sz="11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0"/>
                        </a:spcAft>
                      </a:pPr>
                      <a:r>
                        <a:rPr lang="en-US" sz="1400" b="1" dirty="0">
                          <a:latin typeface="Calibri"/>
                          <a:ea typeface="Calibri"/>
                          <a:cs typeface="Times New Roman"/>
                        </a:rPr>
                        <a:t>4</a:t>
                      </a:r>
                      <a:endParaRPr lang="en-US" sz="1100" dirty="0">
                        <a:latin typeface="Calibri"/>
                        <a:ea typeface="Calibri"/>
                        <a:cs typeface="Times New Roman"/>
                      </a:endParaRPr>
                    </a:p>
                    <a:p>
                      <a:pPr marL="0" marR="0" algn="ctr">
                        <a:lnSpc>
                          <a:spcPct val="115000"/>
                        </a:lnSpc>
                        <a:spcBef>
                          <a:spcPts val="0"/>
                        </a:spcBef>
                        <a:spcAft>
                          <a:spcPts val="0"/>
                        </a:spcAft>
                      </a:pPr>
                      <a:r>
                        <a:rPr lang="en-US" sz="1400" b="1" dirty="0">
                          <a:latin typeface="Calibri"/>
                          <a:ea typeface="Calibri"/>
                          <a:cs typeface="Times New Roman"/>
                        </a:rPr>
                        <a:t>Distinguished</a:t>
                      </a:r>
                      <a:endParaRPr lang="en-US" sz="11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r>
              <a:tr h="2844800">
                <a:tc>
                  <a:txBody>
                    <a:bodyPr/>
                    <a:lstStyle/>
                    <a:p>
                      <a:pPr marL="0" marR="0">
                        <a:lnSpc>
                          <a:spcPct val="115000"/>
                        </a:lnSpc>
                        <a:spcBef>
                          <a:spcPts val="0"/>
                        </a:spcBef>
                        <a:spcAft>
                          <a:spcPts val="0"/>
                        </a:spcAft>
                      </a:pPr>
                      <a:endParaRPr lang="en-US" sz="800" dirty="0">
                        <a:latin typeface="Calibri"/>
                        <a:ea typeface="Calibri"/>
                        <a:cs typeface="Times New Roman"/>
                      </a:endParaRPr>
                    </a:p>
                    <a:p>
                      <a:pPr marL="0" marR="0">
                        <a:lnSpc>
                          <a:spcPct val="115000"/>
                        </a:lnSpc>
                        <a:spcBef>
                          <a:spcPts val="0"/>
                        </a:spcBef>
                        <a:spcAft>
                          <a:spcPts val="0"/>
                        </a:spcAft>
                      </a:pPr>
                      <a:r>
                        <a:rPr lang="en-US" sz="1600" b="1" dirty="0">
                          <a:latin typeface="Calibri"/>
                          <a:ea typeface="Calibri"/>
                          <a:cs typeface="Times New Roman"/>
                        </a:rPr>
                        <a:t>Final </a:t>
                      </a:r>
                      <a:r>
                        <a:rPr lang="en-US" sz="1600" b="1" dirty="0" smtClean="0">
                          <a:latin typeface="Calibri"/>
                          <a:ea typeface="Calibri"/>
                          <a:cs typeface="Times New Roman"/>
                        </a:rPr>
                        <a:t>Summative Descriptors</a:t>
                      </a:r>
                      <a:endParaRPr lang="en-US" sz="16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400" dirty="0" smtClean="0">
                          <a:latin typeface="Calibri"/>
                          <a:ea typeface="Calibri"/>
                          <a:cs typeface="Times New Roman"/>
                        </a:rPr>
                        <a:t>Teachers do </a:t>
                      </a:r>
                      <a:r>
                        <a:rPr lang="en-US" sz="1400" dirty="0">
                          <a:latin typeface="Calibri"/>
                          <a:ea typeface="Calibri"/>
                          <a:cs typeface="Times New Roman"/>
                        </a:rPr>
                        <a:t>not </a:t>
                      </a:r>
                      <a:r>
                        <a:rPr lang="en-US" sz="1400" dirty="0" smtClean="0">
                          <a:latin typeface="Calibri"/>
                          <a:ea typeface="Calibri"/>
                          <a:cs typeface="Times New Roman"/>
                        </a:rPr>
                        <a:t> demonstrate </a:t>
                      </a:r>
                      <a:r>
                        <a:rPr lang="en-US" sz="1400" dirty="0">
                          <a:latin typeface="Calibri"/>
                          <a:ea typeface="Calibri"/>
                          <a:cs typeface="Times New Roman"/>
                        </a:rPr>
                        <a:t>the necessary content knowledge, pedagogical competence, and professional practice required to improve student learning.  </a:t>
                      </a:r>
                      <a:r>
                        <a:rPr lang="en-US" sz="1400" dirty="0" smtClean="0">
                          <a:latin typeface="Calibri"/>
                          <a:ea typeface="Calibri"/>
                          <a:cs typeface="Times New Roman"/>
                        </a:rPr>
                        <a:t> Does not meet standard</a:t>
                      </a:r>
                      <a:endParaRPr lang="en-US" sz="1400" dirty="0">
                        <a:latin typeface="Calibri"/>
                        <a:ea typeface="Calibri"/>
                        <a:cs typeface="Times New Roman"/>
                      </a:endParaRPr>
                    </a:p>
                    <a:p>
                      <a:pPr marL="0" marR="0">
                        <a:lnSpc>
                          <a:spcPct val="115000"/>
                        </a:lnSpc>
                        <a:spcBef>
                          <a:spcPts val="0"/>
                        </a:spcBef>
                        <a:spcAft>
                          <a:spcPts val="0"/>
                        </a:spcAft>
                      </a:pPr>
                      <a:r>
                        <a:rPr lang="en-US" sz="1400" dirty="0" smtClean="0">
                          <a:latin typeface="Calibri"/>
                          <a:ea typeface="Calibri"/>
                          <a:cs typeface="Times New Roman"/>
                        </a:rPr>
                        <a:t> </a:t>
                      </a:r>
                      <a:endParaRPr lang="en-US" sz="14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40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dirty="0">
                          <a:latin typeface="Calibri"/>
                          <a:ea typeface="Calibri"/>
                          <a:cs typeface="Times New Roman"/>
                        </a:rPr>
                        <a:t>Teachers </a:t>
                      </a:r>
                      <a:r>
                        <a:rPr lang="en-US" sz="1400" dirty="0" smtClean="0">
                          <a:latin typeface="Calibri"/>
                          <a:ea typeface="Calibri"/>
                          <a:cs typeface="Times New Roman"/>
                        </a:rPr>
                        <a:t>demonstrate </a:t>
                      </a:r>
                      <a:r>
                        <a:rPr lang="en-US" sz="1400" dirty="0">
                          <a:latin typeface="Calibri"/>
                          <a:ea typeface="Calibri"/>
                          <a:cs typeface="Times New Roman"/>
                        </a:rPr>
                        <a:t>a basic level of content knowledge, pedagogical competence, and professional practice to improve student learning.   Teachers in this category also engage in activities designed for improvement and growth towards becoming proficient.</a:t>
                      </a:r>
                    </a:p>
                    <a:p>
                      <a:pPr marL="0" marR="0">
                        <a:lnSpc>
                          <a:spcPct val="115000"/>
                        </a:lnSpc>
                        <a:spcBef>
                          <a:spcPts val="0"/>
                        </a:spcBef>
                        <a:spcAft>
                          <a:spcPts val="0"/>
                        </a:spcAft>
                      </a:pPr>
                      <a:r>
                        <a:rPr lang="en-US" sz="1400" dirty="0" smtClean="0">
                          <a:latin typeface="Calibri"/>
                          <a:ea typeface="Calibri"/>
                          <a:cs typeface="Times New Roman"/>
                        </a:rPr>
                        <a:t> </a:t>
                      </a:r>
                      <a:endParaRPr lang="en-US" sz="14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4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dirty="0">
                          <a:latin typeface="Calibri"/>
                          <a:ea typeface="Calibri"/>
                          <a:cs typeface="Times New Roman"/>
                        </a:rPr>
                        <a:t>Teachers rated in this category consistently </a:t>
                      </a:r>
                      <a:r>
                        <a:rPr lang="en-US" sz="1400">
                          <a:latin typeface="Calibri"/>
                          <a:ea typeface="Calibri"/>
                          <a:cs typeface="Times New Roman"/>
                        </a:rPr>
                        <a:t>demonstrate </a:t>
                      </a:r>
                      <a:r>
                        <a:rPr lang="en-US" sz="1400" smtClean="0">
                          <a:latin typeface="Calibri"/>
                          <a:ea typeface="Calibri"/>
                          <a:cs typeface="Times New Roman"/>
                        </a:rPr>
                        <a:t>a</a:t>
                      </a:r>
                      <a:r>
                        <a:rPr lang="en-US" sz="1400" baseline="0" smtClean="0">
                          <a:latin typeface="Calibri"/>
                          <a:ea typeface="Calibri"/>
                          <a:cs typeface="Times New Roman"/>
                        </a:rPr>
                        <a:t> </a:t>
                      </a:r>
                      <a:r>
                        <a:rPr lang="en-US" sz="1400" smtClean="0">
                          <a:latin typeface="Calibri"/>
                          <a:ea typeface="Calibri"/>
                          <a:cs typeface="Times New Roman"/>
                        </a:rPr>
                        <a:t>proficient </a:t>
                      </a:r>
                      <a:r>
                        <a:rPr lang="en-US" sz="1400" dirty="0">
                          <a:latin typeface="Calibri"/>
                          <a:ea typeface="Calibri"/>
                          <a:cs typeface="Times New Roman"/>
                        </a:rPr>
                        <a:t>level of content knowledge, pedagogical competence, and professional practice to improve student learning.  </a:t>
                      </a:r>
                    </a:p>
                    <a:p>
                      <a:pPr marL="0" marR="0">
                        <a:lnSpc>
                          <a:spcPct val="115000"/>
                        </a:lnSpc>
                        <a:spcBef>
                          <a:spcPts val="0"/>
                        </a:spcBef>
                        <a:spcAft>
                          <a:spcPts val="0"/>
                        </a:spcAft>
                      </a:pPr>
                      <a:r>
                        <a:rPr lang="en-US" sz="1400" dirty="0" smtClean="0">
                          <a:latin typeface="Calibri"/>
                          <a:ea typeface="Calibri"/>
                          <a:cs typeface="Times New Roman"/>
                        </a:rPr>
                        <a:t> </a:t>
                      </a:r>
                      <a:endParaRPr lang="en-US" sz="14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Calibri"/>
                          <a:ea typeface="Calibri"/>
                          <a:cs typeface="Times New Roman"/>
                        </a:rPr>
                        <a:t>Teachers rated in this category consistently demonstrate an exceptional level of content knowledge, pedagogical competence, and professional practice to improve student learning.  </a:t>
                      </a:r>
                    </a:p>
                    <a:p>
                      <a:pPr marL="0" marR="0">
                        <a:lnSpc>
                          <a:spcPct val="115000"/>
                        </a:lnSpc>
                        <a:spcBef>
                          <a:spcPts val="0"/>
                        </a:spcBef>
                        <a:spcAft>
                          <a:spcPts val="0"/>
                        </a:spcAft>
                      </a:pPr>
                      <a:r>
                        <a:rPr lang="en-US" sz="1400" dirty="0" smtClean="0">
                          <a:latin typeface="Calibri"/>
                          <a:ea typeface="Calibri"/>
                          <a:cs typeface="Times New Roman"/>
                        </a:rPr>
                        <a:t> </a:t>
                      </a:r>
                      <a:endParaRPr lang="en-US" sz="1400" dirty="0">
                        <a:latin typeface="Calibri"/>
                        <a:ea typeface="Calibri"/>
                        <a:cs typeface="Times New Roman"/>
                      </a:endParaRPr>
                    </a:p>
                  </a:txBody>
                  <a:tcPr marL="47749" marR="47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3"/>
          <p:cNvSpPr txBox="1">
            <a:spLocks noChangeArrowheads="1"/>
          </p:cNvSpPr>
          <p:nvPr/>
        </p:nvSpPr>
        <p:spPr bwMode="auto">
          <a:xfrm rot="-1143963">
            <a:off x="1616075" y="2043113"/>
            <a:ext cx="7639050" cy="400050"/>
          </a:xfrm>
          <a:prstGeom prst="rect">
            <a:avLst/>
          </a:prstGeom>
          <a:solidFill>
            <a:schemeClr val="bg1"/>
          </a:solidFill>
          <a:ln w="28575">
            <a:solidFill>
              <a:schemeClr val="tx1"/>
            </a:solidFill>
            <a:miter lim="800000"/>
            <a:headEnd/>
            <a:tailEnd/>
          </a:ln>
        </p:spPr>
        <p:txBody>
          <a:bodyPr>
            <a:spAutoFit/>
          </a:bodyPr>
          <a:lstStyle/>
          <a:p>
            <a:pPr algn="ctr"/>
            <a:r>
              <a:rPr lang="en-US" sz="2000" b="1">
                <a:latin typeface="Calibri" pitchFamily="34" charset="0"/>
              </a:rPr>
              <a:t>Three Instructional Frameworks  CEL 5D’s+, Danielson, Marzano</a:t>
            </a:r>
          </a:p>
        </p:txBody>
      </p:sp>
      <p:sp>
        <p:nvSpPr>
          <p:cNvPr id="5" name="Right Brace 4"/>
          <p:cNvSpPr/>
          <p:nvPr/>
        </p:nvSpPr>
        <p:spPr>
          <a:xfrm>
            <a:off x="914400" y="685800"/>
            <a:ext cx="304800" cy="2740025"/>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 name="TextBox 5"/>
          <p:cNvSpPr txBox="1">
            <a:spLocks noChangeArrowheads="1"/>
          </p:cNvSpPr>
          <p:nvPr/>
        </p:nvSpPr>
        <p:spPr bwMode="auto">
          <a:xfrm>
            <a:off x="1219200" y="1792288"/>
            <a:ext cx="1676400" cy="646112"/>
          </a:xfrm>
          <a:prstGeom prst="rect">
            <a:avLst/>
          </a:prstGeom>
          <a:solidFill>
            <a:schemeClr val="bg1"/>
          </a:solidFill>
          <a:ln w="28575">
            <a:solidFill>
              <a:schemeClr val="tx1"/>
            </a:solidFill>
            <a:miter lim="800000"/>
            <a:headEnd/>
            <a:tailEnd/>
          </a:ln>
        </p:spPr>
        <p:txBody>
          <a:bodyPr>
            <a:spAutoFit/>
          </a:bodyPr>
          <a:lstStyle/>
          <a:p>
            <a:r>
              <a:rPr lang="en-US" b="1">
                <a:latin typeface="Calibri" pitchFamily="34" charset="0"/>
              </a:rPr>
              <a:t>Have to score all eight</a:t>
            </a:r>
          </a:p>
        </p:txBody>
      </p:sp>
      <p:sp>
        <p:nvSpPr>
          <p:cNvPr id="7" name="TextBox 6"/>
          <p:cNvSpPr txBox="1">
            <a:spLocks noChangeArrowheads="1"/>
          </p:cNvSpPr>
          <p:nvPr/>
        </p:nvSpPr>
        <p:spPr bwMode="auto">
          <a:xfrm>
            <a:off x="2895600" y="752475"/>
            <a:ext cx="3352800" cy="923925"/>
          </a:xfrm>
          <a:prstGeom prst="rect">
            <a:avLst/>
          </a:prstGeom>
          <a:solidFill>
            <a:schemeClr val="bg1"/>
          </a:solidFill>
          <a:ln w="28575">
            <a:solidFill>
              <a:schemeClr val="tx1"/>
            </a:solidFill>
            <a:miter lim="800000"/>
            <a:headEnd/>
            <a:tailEnd/>
          </a:ln>
        </p:spPr>
        <p:txBody>
          <a:bodyPr>
            <a:spAutoFit/>
          </a:bodyPr>
          <a:lstStyle/>
          <a:p>
            <a:r>
              <a:rPr lang="en-US" b="1">
                <a:latin typeface="Calibri" pitchFamily="34" charset="0"/>
              </a:rPr>
              <a:t>Cut Score changes 0-5 years between Unsat &amp; Basic  5+ years between basic and proficient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 y="549275"/>
          <a:ext cx="9067800" cy="4357688"/>
        </p:xfrm>
        <a:graphic>
          <a:graphicData uri="http://schemas.openxmlformats.org/drawingml/2006/table">
            <a:tbl>
              <a:tblPr>
                <a:tableStyleId>{5C22544A-7EE6-4342-B048-85BDC9FD1C3A}</a:tableStyleId>
              </a:tblPr>
              <a:tblGrid>
                <a:gridCol w="7620000"/>
                <a:gridCol w="1447800"/>
              </a:tblGrid>
              <a:tr h="247650">
                <a:tc>
                  <a:txBody>
                    <a:bodyPr/>
                    <a:lstStyle/>
                    <a:p>
                      <a:pPr marL="0" marR="0">
                        <a:spcBef>
                          <a:spcPts val="0"/>
                        </a:spcBef>
                        <a:spcAft>
                          <a:spcPts val="0"/>
                        </a:spcAft>
                      </a:pPr>
                      <a:r>
                        <a:rPr lang="en-US" sz="1800" b="1" dirty="0">
                          <a:effectLst/>
                        </a:rPr>
                        <a:t> Determining Overall Criterion Score Teaching Criteria </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Overall </a:t>
                      </a:r>
                      <a:r>
                        <a:rPr lang="en-US" sz="1800" b="1" dirty="0" smtClean="0">
                          <a:effectLst/>
                        </a:rPr>
                        <a:t> </a:t>
                      </a:r>
                      <a:r>
                        <a:rPr lang="en-US" sz="1800" b="1" dirty="0">
                          <a:effectLst/>
                        </a:rPr>
                        <a:t>Score</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50">
                <a:tc>
                  <a:txBody>
                    <a:bodyPr/>
                    <a:lstStyle/>
                    <a:p>
                      <a:pPr marL="0" marR="0">
                        <a:spcBef>
                          <a:spcPts val="0"/>
                        </a:spcBef>
                        <a:spcAft>
                          <a:spcPts val="0"/>
                        </a:spcAft>
                      </a:pPr>
                      <a:r>
                        <a:rPr lang="en-US" sz="2000" b="0" dirty="0">
                          <a:effectLst/>
                        </a:rPr>
                        <a:t> </a:t>
                      </a:r>
                      <a:r>
                        <a:rPr lang="en-US" sz="1800" b="0" dirty="0">
                          <a:effectLst/>
                        </a:rPr>
                        <a:t>Criterion 1: Centering instruction on high expectations for student achievement </a:t>
                      </a:r>
                      <a:endParaRPr lang="en-US" sz="2000" b="0"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3</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50">
                <a:tc>
                  <a:txBody>
                    <a:bodyPr/>
                    <a:lstStyle/>
                    <a:p>
                      <a:pPr marL="0" marR="0">
                        <a:spcBef>
                          <a:spcPts val="0"/>
                        </a:spcBef>
                        <a:spcAft>
                          <a:spcPts val="0"/>
                        </a:spcAft>
                      </a:pPr>
                      <a:r>
                        <a:rPr lang="en-US" sz="2000" b="0">
                          <a:effectLst/>
                        </a:rPr>
                        <a:t> </a:t>
                      </a:r>
                      <a:r>
                        <a:rPr lang="en-US" sz="1800" b="0">
                          <a:effectLst/>
                        </a:rPr>
                        <a:t>Criterion 2: Demonstrating effective teaching practices </a:t>
                      </a:r>
                      <a:endParaRPr lang="en-US" sz="2000" b="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4</a:t>
                      </a:r>
                      <a:endParaRPr lang="en-US" sz="2000" b="1">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910">
                <a:tc>
                  <a:txBody>
                    <a:bodyPr/>
                    <a:lstStyle/>
                    <a:p>
                      <a:pPr marL="0" marR="0">
                        <a:spcBef>
                          <a:spcPts val="0"/>
                        </a:spcBef>
                        <a:spcAft>
                          <a:spcPts val="0"/>
                        </a:spcAft>
                      </a:pPr>
                      <a:r>
                        <a:rPr lang="en-US" sz="2000" b="0" dirty="0">
                          <a:effectLst/>
                        </a:rPr>
                        <a:t> </a:t>
                      </a:r>
                      <a:r>
                        <a:rPr lang="en-US" sz="1800" b="0" dirty="0">
                          <a:effectLst/>
                        </a:rPr>
                        <a:t>*Criterion 3: Recognizing individual student learning needs and developing strategies to address those needs </a:t>
                      </a:r>
                      <a:endParaRPr lang="en-US" sz="2000" b="0"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3</a:t>
                      </a:r>
                      <a:endParaRPr lang="en-US" sz="2000" b="1">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50">
                <a:tc>
                  <a:txBody>
                    <a:bodyPr/>
                    <a:lstStyle/>
                    <a:p>
                      <a:pPr marL="0" marR="0">
                        <a:spcBef>
                          <a:spcPts val="0"/>
                        </a:spcBef>
                        <a:spcAft>
                          <a:spcPts val="0"/>
                        </a:spcAft>
                      </a:pPr>
                      <a:r>
                        <a:rPr lang="en-US" sz="1800" b="0" dirty="0">
                          <a:effectLst/>
                        </a:rPr>
                        <a:t>Criterion 4: Providing clear and intentional focus on subject matter content and curriculum </a:t>
                      </a:r>
                      <a:endParaRPr lang="en-US" sz="2000" b="0"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2</a:t>
                      </a:r>
                      <a:endParaRPr lang="en-US" sz="2000" b="1">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50">
                <a:tc>
                  <a:txBody>
                    <a:bodyPr/>
                    <a:lstStyle/>
                    <a:p>
                      <a:pPr marL="0" marR="0">
                        <a:spcBef>
                          <a:spcPts val="0"/>
                        </a:spcBef>
                        <a:spcAft>
                          <a:spcPts val="0"/>
                        </a:spcAft>
                      </a:pPr>
                      <a:r>
                        <a:rPr lang="en-US" sz="2000" b="0" dirty="0">
                          <a:effectLst/>
                        </a:rPr>
                        <a:t> </a:t>
                      </a:r>
                      <a:r>
                        <a:rPr lang="en-US" sz="1800" b="0" dirty="0">
                          <a:effectLst/>
                        </a:rPr>
                        <a:t>Criterion 5: Fostering and managing a safe, positive learning environment </a:t>
                      </a:r>
                      <a:endParaRPr lang="en-US" sz="2000" b="0"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3</a:t>
                      </a:r>
                      <a:endParaRPr lang="en-US" sz="2000" b="1">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275">
                <a:tc>
                  <a:txBody>
                    <a:bodyPr/>
                    <a:lstStyle/>
                    <a:p>
                      <a:pPr marL="0" marR="0">
                        <a:spcBef>
                          <a:spcPts val="0"/>
                        </a:spcBef>
                        <a:spcAft>
                          <a:spcPts val="0"/>
                        </a:spcAft>
                      </a:pPr>
                      <a:r>
                        <a:rPr lang="en-US" sz="2000" b="0" dirty="0">
                          <a:effectLst/>
                        </a:rPr>
                        <a:t> </a:t>
                      </a:r>
                      <a:r>
                        <a:rPr lang="en-US" sz="1800" b="0" dirty="0">
                          <a:effectLst/>
                        </a:rPr>
                        <a:t>*Criterion 6: Using multiple student data elements to modify instruction and improve student learning </a:t>
                      </a:r>
                      <a:endParaRPr lang="en-US" sz="2000" b="0"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2</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50">
                <a:tc>
                  <a:txBody>
                    <a:bodyPr/>
                    <a:lstStyle/>
                    <a:p>
                      <a:pPr marL="0" marR="0">
                        <a:spcBef>
                          <a:spcPts val="0"/>
                        </a:spcBef>
                        <a:spcAft>
                          <a:spcPts val="0"/>
                        </a:spcAft>
                      </a:pPr>
                      <a:r>
                        <a:rPr lang="en-US" sz="2000" b="0">
                          <a:effectLst/>
                        </a:rPr>
                        <a:t> </a:t>
                      </a:r>
                      <a:r>
                        <a:rPr lang="en-US" sz="1800" b="0">
                          <a:effectLst/>
                        </a:rPr>
                        <a:t>Criterion 7: Communicating and collaborating with parents and school community </a:t>
                      </a:r>
                      <a:endParaRPr lang="en-US" sz="2000" b="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3</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275">
                <a:tc>
                  <a:txBody>
                    <a:bodyPr/>
                    <a:lstStyle/>
                    <a:p>
                      <a:pPr marL="0" marR="0">
                        <a:spcBef>
                          <a:spcPts val="0"/>
                        </a:spcBef>
                        <a:spcAft>
                          <a:spcPts val="0"/>
                        </a:spcAft>
                      </a:pPr>
                      <a:r>
                        <a:rPr lang="en-US" sz="2000" b="0" dirty="0">
                          <a:effectLst/>
                        </a:rPr>
                        <a:t> </a:t>
                      </a:r>
                      <a:r>
                        <a:rPr lang="en-US" sz="1800" b="0" dirty="0">
                          <a:effectLst/>
                        </a:rPr>
                        <a:t>*Criterion 8: Exhibiting collaborative and collegial practices focused on improving instructional practice and student learning </a:t>
                      </a:r>
                      <a:endParaRPr lang="en-US" sz="2000" b="0"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2</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50">
                <a:tc>
                  <a:txBody>
                    <a:bodyPr/>
                    <a:lstStyle/>
                    <a:p>
                      <a:pPr marL="0" marR="0">
                        <a:spcBef>
                          <a:spcPts val="0"/>
                        </a:spcBef>
                        <a:spcAft>
                          <a:spcPts val="0"/>
                        </a:spcAft>
                      </a:pPr>
                      <a:r>
                        <a:rPr lang="en-US" sz="2000" b="1" dirty="0">
                          <a:effectLst/>
                        </a:rPr>
                        <a:t> </a:t>
                      </a:r>
                      <a:r>
                        <a:rPr lang="en-US" sz="1800" b="1" dirty="0">
                          <a:effectLst/>
                        </a:rPr>
                        <a:t>Total Summative Score </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22</a:t>
                      </a:r>
                      <a:endParaRPr lang="en-US" sz="2000" b="1" dirty="0">
                        <a:solidFill>
                          <a:srgbClr val="000000"/>
                        </a:solidFill>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nvGraphicFramePr>
        <p:xfrm>
          <a:off x="228600" y="5943600"/>
          <a:ext cx="8610600" cy="854075"/>
        </p:xfrm>
        <a:graphic>
          <a:graphicData uri="http://schemas.openxmlformats.org/drawingml/2006/table">
            <a:tbl>
              <a:tblPr>
                <a:tableStyleId>{5C22544A-7EE6-4342-B048-85BDC9FD1C3A}</a:tableStyleId>
              </a:tblPr>
              <a:tblGrid>
                <a:gridCol w="2136915"/>
                <a:gridCol w="2136915"/>
                <a:gridCol w="2136915"/>
                <a:gridCol w="2199857"/>
              </a:tblGrid>
              <a:tr h="198120">
                <a:tc>
                  <a:txBody>
                    <a:bodyPr/>
                    <a:lstStyle/>
                    <a:p>
                      <a:pPr marL="0" marR="0" algn="ctr">
                        <a:spcBef>
                          <a:spcPts val="0"/>
                        </a:spcBef>
                        <a:spcAft>
                          <a:spcPts val="0"/>
                        </a:spcAft>
                      </a:pPr>
                      <a:r>
                        <a:rPr lang="en-US" sz="1800" b="1" dirty="0">
                          <a:effectLst/>
                        </a:rPr>
                        <a:t>8-14</a:t>
                      </a:r>
                      <a:endParaRPr lang="en-US" sz="1800" b="1" dirty="0">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15-21</a:t>
                      </a:r>
                      <a:endParaRPr lang="en-US" sz="1800" b="1">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22-28</a:t>
                      </a:r>
                      <a:endParaRPr lang="en-US" sz="1800" b="1">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29-32</a:t>
                      </a:r>
                      <a:endParaRPr lang="en-US" sz="1800" b="1">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7681">
                <a:tc>
                  <a:txBody>
                    <a:bodyPr/>
                    <a:lstStyle/>
                    <a:p>
                      <a:pPr marL="0" marR="0" algn="ctr">
                        <a:spcBef>
                          <a:spcPts val="0"/>
                        </a:spcBef>
                        <a:spcAft>
                          <a:spcPts val="0"/>
                        </a:spcAft>
                      </a:pPr>
                      <a:r>
                        <a:rPr lang="en-US" sz="2000" b="1" dirty="0">
                          <a:effectLst/>
                        </a:rPr>
                        <a:t> </a:t>
                      </a:r>
                      <a:r>
                        <a:rPr lang="en-US" sz="1800" b="1" dirty="0">
                          <a:effectLst/>
                        </a:rPr>
                        <a:t>1</a:t>
                      </a:r>
                    </a:p>
                    <a:p>
                      <a:pPr marL="0" marR="0" algn="ctr">
                        <a:spcBef>
                          <a:spcPts val="0"/>
                        </a:spcBef>
                        <a:spcAft>
                          <a:spcPts val="0"/>
                        </a:spcAft>
                      </a:pPr>
                      <a:r>
                        <a:rPr lang="en-US" sz="1800" b="1" dirty="0">
                          <a:effectLst/>
                        </a:rPr>
                        <a:t>Unsatisfactory</a:t>
                      </a:r>
                      <a:endParaRPr lang="en-US" sz="1800" b="1" dirty="0">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2</a:t>
                      </a:r>
                    </a:p>
                    <a:p>
                      <a:pPr marL="0" marR="0" algn="ctr">
                        <a:spcBef>
                          <a:spcPts val="0"/>
                        </a:spcBef>
                        <a:spcAft>
                          <a:spcPts val="0"/>
                        </a:spcAft>
                      </a:pPr>
                      <a:r>
                        <a:rPr lang="en-US" sz="1800" b="1" dirty="0">
                          <a:effectLst/>
                        </a:rPr>
                        <a:t>Basic</a:t>
                      </a:r>
                      <a:endParaRPr lang="en-US" sz="1800" b="1" dirty="0">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rPr>
                        <a:t>3</a:t>
                      </a:r>
                    </a:p>
                    <a:p>
                      <a:pPr marL="0" marR="0" algn="ctr">
                        <a:spcBef>
                          <a:spcPts val="0"/>
                        </a:spcBef>
                        <a:spcAft>
                          <a:spcPts val="0"/>
                        </a:spcAft>
                      </a:pPr>
                      <a:r>
                        <a:rPr lang="en-US" sz="1800" b="1">
                          <a:effectLst/>
                        </a:rPr>
                        <a:t>Proficient</a:t>
                      </a:r>
                      <a:endParaRPr lang="en-US" sz="1800" b="1">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rPr>
                        <a:t>4</a:t>
                      </a:r>
                    </a:p>
                    <a:p>
                      <a:pPr marL="0" marR="0" algn="ctr">
                        <a:spcBef>
                          <a:spcPts val="0"/>
                        </a:spcBef>
                        <a:spcAft>
                          <a:spcPts val="0"/>
                        </a:spcAft>
                      </a:pPr>
                      <a:r>
                        <a:rPr lang="en-US" sz="1800" b="1" dirty="0">
                          <a:effectLst/>
                        </a:rPr>
                        <a:t>Distinguished</a:t>
                      </a:r>
                      <a:endParaRPr lang="en-US" sz="1800" b="1" dirty="0">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8485" name="Rectangle 1"/>
          <p:cNvSpPr>
            <a:spLocks noChangeArrowheads="1"/>
          </p:cNvSpPr>
          <p:nvPr/>
        </p:nvSpPr>
        <p:spPr bwMode="auto">
          <a:xfrm>
            <a:off x="76200" y="5207000"/>
            <a:ext cx="8915400" cy="584200"/>
          </a:xfrm>
          <a:prstGeom prst="rect">
            <a:avLst/>
          </a:prstGeom>
          <a:noFill/>
          <a:ln w="9525">
            <a:noFill/>
            <a:miter lim="800000"/>
            <a:headEnd/>
            <a:tailEnd/>
          </a:ln>
        </p:spPr>
        <p:txBody>
          <a:bodyPr anchor="ctr">
            <a:spAutoFit/>
          </a:bodyPr>
          <a:lstStyle/>
          <a:p>
            <a:r>
              <a:rPr lang="en-US" sz="1600">
                <a:solidFill>
                  <a:srgbClr val="000000"/>
                </a:solidFill>
                <a:latin typeface="Calibri" pitchFamily="34" charset="0"/>
              </a:rPr>
              <a:t>The evaluator places teachers into categories based on score bands. </a:t>
            </a:r>
          </a:p>
          <a:p>
            <a:pPr eaLnBrk="0" hangingPunct="0"/>
            <a:r>
              <a:rPr lang="en-US" sz="1600" b="1">
                <a:solidFill>
                  <a:srgbClr val="000000"/>
                </a:solidFill>
                <a:latin typeface="Calibri" pitchFamily="34" charset="0"/>
              </a:rPr>
              <a:t>As illustrated below, this teacher (scored a 22) would receive an</a:t>
            </a:r>
            <a:r>
              <a:rPr lang="en-US" sz="1600" b="1" i="1">
                <a:solidFill>
                  <a:srgbClr val="000000"/>
                </a:solidFill>
                <a:latin typeface="Calibri" pitchFamily="34" charset="0"/>
              </a:rPr>
              <a:t> </a:t>
            </a:r>
            <a:r>
              <a:rPr lang="en-US" sz="1600" b="1">
                <a:solidFill>
                  <a:srgbClr val="000000"/>
                </a:solidFill>
                <a:latin typeface="Calibri" pitchFamily="34" charset="0"/>
              </a:rPr>
              <a:t>overall summative rating of Proficient. </a:t>
            </a:r>
            <a:endParaRPr lang="en-US" sz="1000">
              <a:cs typeface="Arial" charset="0"/>
            </a:endParaRPr>
          </a:p>
        </p:txBody>
      </p:sp>
      <p:sp>
        <p:nvSpPr>
          <p:cNvPr id="5" name="TextBox 4"/>
          <p:cNvSpPr txBox="1"/>
          <p:nvPr/>
        </p:nvSpPr>
        <p:spPr>
          <a:xfrm>
            <a:off x="990600" y="0"/>
            <a:ext cx="6934200" cy="461963"/>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400" b="1" dirty="0">
                <a:latin typeface="+mn-lt"/>
              </a:rPr>
              <a:t>Comprehensive Raw Score Calculations  - Preliminary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8" descr="http://www.hr.mnps.org/AssetFactory.aspx?did=61635"/>
          <p:cNvPicPr>
            <a:picLocks noChangeAspect="1" noChangeArrowheads="1"/>
          </p:cNvPicPr>
          <p:nvPr/>
        </p:nvPicPr>
        <p:blipFill>
          <a:blip r:embed="rId2"/>
          <a:srcRect/>
          <a:stretch>
            <a:fillRect/>
          </a:stretch>
        </p:blipFill>
        <p:spPr bwMode="auto">
          <a:xfrm>
            <a:off x="4572000" y="3860800"/>
            <a:ext cx="4495800" cy="2997200"/>
          </a:xfrm>
          <a:prstGeom prst="rect">
            <a:avLst/>
          </a:prstGeom>
          <a:noFill/>
          <a:ln w="9525">
            <a:noFill/>
            <a:miter lim="800000"/>
            <a:headEnd/>
            <a:tailEnd/>
          </a:ln>
        </p:spPr>
      </p:pic>
      <p:sp>
        <p:nvSpPr>
          <p:cNvPr id="4" name="TextBox 3"/>
          <p:cNvSpPr txBox="1"/>
          <p:nvPr/>
        </p:nvSpPr>
        <p:spPr>
          <a:xfrm>
            <a:off x="76200" y="838200"/>
            <a:ext cx="8991600" cy="4894263"/>
          </a:xfrm>
          <a:prstGeom prst="rect">
            <a:avLst/>
          </a:prstGeom>
          <a:noFill/>
        </p:spPr>
        <p:txBody>
          <a:bodyPr>
            <a:spAutoFit/>
          </a:bodyPr>
          <a:lstStyle/>
          <a:p>
            <a:pPr fontAlgn="auto">
              <a:spcBef>
                <a:spcPts val="0"/>
              </a:spcBef>
              <a:spcAft>
                <a:spcPts val="0"/>
              </a:spcAft>
              <a:defRPr/>
            </a:pPr>
            <a:r>
              <a:rPr lang="en-US" sz="2400" b="1" dirty="0">
                <a:latin typeface="+mn-lt"/>
              </a:rPr>
              <a:t>Student Growth Data   Section 1, 2(b) (f) (g) </a:t>
            </a:r>
            <a:r>
              <a:rPr lang="en-US" sz="2400" b="1" dirty="0">
                <a:latin typeface="+mn-lt"/>
              </a:rPr>
              <a:t>Section 1, 6 (g</a:t>
            </a:r>
            <a:r>
              <a:rPr lang="en-US" sz="2400" b="1" dirty="0">
                <a:latin typeface="+mn-lt"/>
              </a:rPr>
              <a:t>):   </a:t>
            </a:r>
            <a:r>
              <a:rPr lang="en-US" sz="2400" dirty="0">
                <a:latin typeface="+mn-lt"/>
              </a:rPr>
              <a:t>Student Growth Data </a:t>
            </a:r>
            <a:r>
              <a:rPr lang="en-US" sz="2400" dirty="0">
                <a:latin typeface="+mn-lt"/>
              </a:rPr>
              <a:t>t</a:t>
            </a:r>
            <a:r>
              <a:rPr lang="en-US" sz="2400" dirty="0">
                <a:latin typeface="+mn-lt"/>
              </a:rPr>
              <a:t>hat is relevant to the teacher and subject matter must be a factor in evaluations and must be multiple measures.</a:t>
            </a:r>
          </a:p>
          <a:p>
            <a:pPr fontAlgn="auto">
              <a:spcBef>
                <a:spcPts val="0"/>
              </a:spcBef>
              <a:spcAft>
                <a:spcPts val="0"/>
              </a:spcAft>
              <a:defRPr/>
            </a:pPr>
            <a:r>
              <a:rPr lang="en-US" sz="2400" dirty="0">
                <a:latin typeface="+mn-lt"/>
              </a:rPr>
              <a:t>  </a:t>
            </a:r>
          </a:p>
          <a:p>
            <a:pPr marL="342900" indent="-342900" fontAlgn="auto">
              <a:spcBef>
                <a:spcPts val="0"/>
              </a:spcBef>
              <a:spcAft>
                <a:spcPts val="0"/>
              </a:spcAft>
              <a:buFont typeface="Arial" pitchFamily="34" charset="0"/>
              <a:buChar char="•"/>
              <a:defRPr/>
            </a:pPr>
            <a:r>
              <a:rPr lang="en-US" sz="2400" dirty="0">
                <a:latin typeface="+mn-lt"/>
              </a:rPr>
              <a:t>It must be used in at least three of the eight teacher and principal evaluation criteria.   ESEA waiver - Criterion 3,6 &amp; 8    </a:t>
            </a:r>
          </a:p>
          <a:p>
            <a:pPr marL="285750" indent="-285750" fontAlgn="auto">
              <a:spcBef>
                <a:spcPts val="0"/>
              </a:spcBef>
              <a:spcAft>
                <a:spcPts val="0"/>
              </a:spcAft>
              <a:buFont typeface="Arial" pitchFamily="34" charset="0"/>
              <a:buChar char="•"/>
              <a:defRPr/>
            </a:pPr>
            <a:r>
              <a:rPr lang="en-US" sz="2400" dirty="0">
                <a:latin typeface="+mn-lt"/>
              </a:rPr>
              <a:t>Student growth - Growth between two points in time</a:t>
            </a:r>
          </a:p>
          <a:p>
            <a:pPr marL="285750" indent="-285750" fontAlgn="auto">
              <a:spcBef>
                <a:spcPts val="0"/>
              </a:spcBef>
              <a:spcAft>
                <a:spcPts val="0"/>
              </a:spcAft>
              <a:buFont typeface="Arial" pitchFamily="34" charset="0"/>
              <a:buChar char="•"/>
              <a:defRPr/>
            </a:pPr>
            <a:r>
              <a:rPr lang="en-US" sz="2400" dirty="0">
                <a:latin typeface="+mn-lt"/>
              </a:rPr>
              <a:t>Multiple measures – can include classroom, school, district or state-based measures</a:t>
            </a:r>
          </a:p>
          <a:p>
            <a:pPr marL="342900" indent="-342900" fontAlgn="auto">
              <a:spcBef>
                <a:spcPts val="0"/>
              </a:spcBef>
              <a:spcAft>
                <a:spcPts val="0"/>
              </a:spcAft>
              <a:buFont typeface="Arial" pitchFamily="34" charset="0"/>
              <a:buChar char="•"/>
              <a:defRPr/>
            </a:pPr>
            <a:r>
              <a:rPr lang="en-US" sz="2400" dirty="0">
                <a:latin typeface="+mn-lt"/>
              </a:rPr>
              <a:t>May include the teacher’s performance as                                             an individual or as a member of a team. </a:t>
            </a:r>
          </a:p>
          <a:p>
            <a:pPr marL="285750" indent="-285750" fontAlgn="auto">
              <a:spcBef>
                <a:spcPts val="0"/>
              </a:spcBef>
              <a:spcAft>
                <a:spcPts val="0"/>
              </a:spcAft>
              <a:buFont typeface="Arial" pitchFamily="34" charset="0"/>
              <a:buChar char="•"/>
              <a:defRPr/>
            </a:pPr>
            <a:endParaRPr lang="en-US" sz="2400" dirty="0">
              <a:latin typeface="+mn-lt"/>
            </a:endParaRPr>
          </a:p>
          <a:p>
            <a:pPr fontAlgn="auto">
              <a:spcBef>
                <a:spcPts val="0"/>
              </a:spcBef>
              <a:spcAft>
                <a:spcPts val="0"/>
              </a:spcAft>
              <a:defRPr/>
            </a:pPr>
            <a:endParaRPr lang="en-US" sz="2400" b="1" dirty="0">
              <a:latin typeface="+mn-lt"/>
            </a:endParaRPr>
          </a:p>
        </p:txBody>
      </p:sp>
      <p:sp>
        <p:nvSpPr>
          <p:cNvPr id="6" name="TextBox 5"/>
          <p:cNvSpPr txBox="1"/>
          <p:nvPr/>
        </p:nvSpPr>
        <p:spPr>
          <a:xfrm>
            <a:off x="6858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ESSB 5895: Language </a:t>
            </a:r>
            <a:r>
              <a:rPr lang="en-US" sz="2800" b="1" dirty="0">
                <a:latin typeface="+mn-lt"/>
              </a:rPr>
              <a:t>In Evaluation Bill</a:t>
            </a:r>
            <a:endParaRPr lang="en-US" sz="2800" dirty="0">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352800" y="2362200"/>
            <a:ext cx="2438400" cy="2057400"/>
          </a:xfrm>
          <a:prstGeom prst="ellipse">
            <a:avLst/>
          </a:prstGeom>
          <a:solidFill>
            <a:schemeClr val="accent1">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3" name="Diagram 2"/>
          <p:cNvGraphicFramePr/>
          <p:nvPr/>
        </p:nvGraphicFramePr>
        <p:xfrm>
          <a:off x="190041" y="228600"/>
          <a:ext cx="8801559"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483" name="TextBox 3"/>
          <p:cNvSpPr txBox="1">
            <a:spLocks noChangeArrowheads="1"/>
          </p:cNvSpPr>
          <p:nvPr/>
        </p:nvSpPr>
        <p:spPr bwMode="auto">
          <a:xfrm>
            <a:off x="3321050" y="2743200"/>
            <a:ext cx="2501900" cy="1384300"/>
          </a:xfrm>
          <a:prstGeom prst="rect">
            <a:avLst/>
          </a:prstGeom>
          <a:noFill/>
          <a:ln w="9525">
            <a:noFill/>
            <a:miter lim="800000"/>
            <a:headEnd/>
            <a:tailEnd/>
          </a:ln>
        </p:spPr>
        <p:txBody>
          <a:bodyPr wrap="none">
            <a:spAutoFit/>
          </a:bodyPr>
          <a:lstStyle/>
          <a:p>
            <a:pPr algn="ctr"/>
            <a:r>
              <a:rPr lang="en-US" sz="2800" b="1">
                <a:solidFill>
                  <a:schemeClr val="bg1"/>
                </a:solidFill>
                <a:latin typeface="Berlin Sans FB" pitchFamily="34" charset="0"/>
              </a:rPr>
              <a:t>TEACHER</a:t>
            </a:r>
          </a:p>
          <a:p>
            <a:pPr algn="ctr"/>
            <a:r>
              <a:rPr lang="en-US" sz="2800" b="1">
                <a:solidFill>
                  <a:schemeClr val="bg1"/>
                </a:solidFill>
                <a:latin typeface="Berlin Sans FB" pitchFamily="34" charset="0"/>
              </a:rPr>
              <a:t>EVALUATION</a:t>
            </a:r>
          </a:p>
          <a:p>
            <a:pPr algn="ctr"/>
            <a:r>
              <a:rPr lang="en-US" sz="2800" b="1">
                <a:solidFill>
                  <a:schemeClr val="bg1"/>
                </a:solidFill>
                <a:latin typeface="Berlin Sans FB" pitchFamily="34" charset="0"/>
              </a:rPr>
              <a:t>CRITERIA</a:t>
            </a:r>
          </a:p>
        </p:txBody>
      </p:sp>
      <p:grpSp>
        <p:nvGrpSpPr>
          <p:cNvPr id="5" name="Group 4"/>
          <p:cNvGrpSpPr>
            <a:grpSpLocks/>
          </p:cNvGrpSpPr>
          <p:nvPr/>
        </p:nvGrpSpPr>
        <p:grpSpPr bwMode="auto">
          <a:xfrm>
            <a:off x="0" y="3813175"/>
            <a:ext cx="3536950" cy="914400"/>
            <a:chOff x="48473" y="3965944"/>
            <a:chExt cx="3536514" cy="914400"/>
          </a:xfrm>
        </p:grpSpPr>
        <p:sp>
          <p:nvSpPr>
            <p:cNvPr id="6" name="Lightning Bolt 5"/>
            <p:cNvSpPr/>
            <p:nvPr/>
          </p:nvSpPr>
          <p:spPr>
            <a:xfrm>
              <a:off x="48473" y="3965944"/>
              <a:ext cx="761906" cy="914400"/>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Lightning Bolt 6"/>
            <p:cNvSpPr/>
            <p:nvPr/>
          </p:nvSpPr>
          <p:spPr>
            <a:xfrm rot="4745596">
              <a:off x="2809543" y="4031876"/>
              <a:ext cx="744537" cy="806351"/>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0" name="Lightning Bolt 9"/>
          <p:cNvSpPr/>
          <p:nvPr/>
        </p:nvSpPr>
        <p:spPr>
          <a:xfrm rot="3613300">
            <a:off x="8236744" y="1720057"/>
            <a:ext cx="744537" cy="806450"/>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Lightning Bolt 10"/>
          <p:cNvSpPr/>
          <p:nvPr/>
        </p:nvSpPr>
        <p:spPr>
          <a:xfrm>
            <a:off x="246063" y="304800"/>
            <a:ext cx="744537" cy="806450"/>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Lightning Bolt 11"/>
          <p:cNvSpPr/>
          <p:nvPr/>
        </p:nvSpPr>
        <p:spPr>
          <a:xfrm>
            <a:off x="5334000" y="1828800"/>
            <a:ext cx="762000" cy="914400"/>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Lightning Bolt 12"/>
          <p:cNvSpPr/>
          <p:nvPr/>
        </p:nvSpPr>
        <p:spPr>
          <a:xfrm rot="4745596">
            <a:off x="2523331" y="262732"/>
            <a:ext cx="744537" cy="806450"/>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
          <p:cNvSpPr>
            <a:spLocks noChangeArrowheads="1"/>
          </p:cNvSpPr>
          <p:nvPr/>
        </p:nvSpPr>
        <p:spPr bwMode="auto">
          <a:xfrm>
            <a:off x="396875" y="1147763"/>
            <a:ext cx="8686800" cy="1366837"/>
          </a:xfrm>
          <a:prstGeom prst="rect">
            <a:avLst/>
          </a:prstGeom>
          <a:noFill/>
          <a:ln w="28575">
            <a:solidFill>
              <a:schemeClr val="tx1"/>
            </a:solidFill>
            <a:miter lim="800000"/>
            <a:headEnd/>
            <a:tailEnd/>
          </a:ln>
        </p:spPr>
        <p:txBody>
          <a:bodyPr>
            <a:spAutoFit/>
          </a:bodyPr>
          <a:lstStyle/>
          <a:p>
            <a:pPr>
              <a:lnSpc>
                <a:spcPct val="115000"/>
              </a:lnSpc>
            </a:pPr>
            <a:r>
              <a:rPr lang="en-US" b="1">
                <a:latin typeface="Times New Roman" pitchFamily="18" charset="0"/>
                <a:ea typeface="Calibri" pitchFamily="34" charset="0"/>
                <a:cs typeface="Times New Roman" pitchFamily="18" charset="0"/>
              </a:rPr>
              <a:t>Student Achievement:</a:t>
            </a:r>
            <a:r>
              <a:rPr lang="en-US">
                <a:latin typeface="Times New Roman" pitchFamily="18" charset="0"/>
                <a:ea typeface="Calibri" pitchFamily="34" charset="0"/>
                <a:cs typeface="Times New Roman" pitchFamily="18" charset="0"/>
              </a:rPr>
              <a:t>  </a:t>
            </a:r>
            <a:r>
              <a:rPr lang="en-US" i="1">
                <a:latin typeface="Times New Roman" pitchFamily="18" charset="0"/>
                <a:ea typeface="Calibri" pitchFamily="34" charset="0"/>
                <a:cs typeface="Times New Roman" pitchFamily="18" charset="0"/>
              </a:rPr>
              <a:t>Student Achievement</a:t>
            </a:r>
            <a:r>
              <a:rPr lang="en-US">
                <a:latin typeface="Times New Roman" pitchFamily="18" charset="0"/>
                <a:ea typeface="Calibri" pitchFamily="34" charset="0"/>
                <a:cs typeface="Times New Roman" pitchFamily="18" charset="0"/>
              </a:rPr>
              <a:t> is the status of subject-matter knowledge, understandings, and skills at one point in time</a:t>
            </a:r>
            <a:r>
              <a:rPr lang="en-US">
                <a:solidFill>
                  <a:srgbClr val="808080"/>
                </a:solidFill>
                <a:latin typeface="Times New Roman" pitchFamily="18" charset="0"/>
                <a:ea typeface="Calibri" pitchFamily="34" charset="0"/>
                <a:cs typeface="Times New Roman" pitchFamily="18" charset="0"/>
              </a:rPr>
              <a:t>.</a:t>
            </a:r>
            <a:endParaRPr lang="en-US" sz="1600">
              <a:latin typeface="Calibri" pitchFamily="34" charset="0"/>
              <a:ea typeface="Calibri" pitchFamily="34" charset="0"/>
              <a:cs typeface="Times New Roman" pitchFamily="18" charset="0"/>
            </a:endParaRPr>
          </a:p>
          <a:p>
            <a:pPr>
              <a:lnSpc>
                <a:spcPct val="115000"/>
              </a:lnSpc>
            </a:pPr>
            <a:r>
              <a:rPr lang="en-US" b="1">
                <a:latin typeface="Times New Roman" pitchFamily="18" charset="0"/>
                <a:ea typeface="Calibri" pitchFamily="34" charset="0"/>
                <a:cs typeface="Times New Roman" pitchFamily="18" charset="0"/>
              </a:rPr>
              <a:t>Student Learning:</a:t>
            </a:r>
            <a:r>
              <a:rPr lang="en-US">
                <a:latin typeface="Times New Roman" pitchFamily="18" charset="0"/>
                <a:ea typeface="Calibri" pitchFamily="34" charset="0"/>
                <a:cs typeface="Times New Roman" pitchFamily="18" charset="0"/>
              </a:rPr>
              <a:t>  </a:t>
            </a:r>
            <a:r>
              <a:rPr lang="en-US" i="1">
                <a:latin typeface="Times New Roman" pitchFamily="18" charset="0"/>
                <a:ea typeface="Calibri" pitchFamily="34" charset="0"/>
                <a:cs typeface="Times New Roman" pitchFamily="18" charset="0"/>
              </a:rPr>
              <a:t>Student learning </a:t>
            </a:r>
            <a:r>
              <a:rPr lang="en-US">
                <a:latin typeface="Times New Roman" pitchFamily="18" charset="0"/>
                <a:ea typeface="Calibri" pitchFamily="34" charset="0"/>
                <a:cs typeface="Times New Roman" pitchFamily="18" charset="0"/>
              </a:rPr>
              <a:t>is the growth in subject-matter knowledge, understandings, and skills over time.</a:t>
            </a:r>
            <a:endParaRPr lang="en-US" sz="1600">
              <a:latin typeface="Calibri" pitchFamily="34" charset="0"/>
              <a:ea typeface="Calibri" pitchFamily="34" charset="0"/>
              <a:cs typeface="Times New Roman" pitchFamily="18" charset="0"/>
            </a:endParaRPr>
          </a:p>
        </p:txBody>
      </p:sp>
      <p:sp>
        <p:nvSpPr>
          <p:cNvPr id="5" name="Rectangle 4"/>
          <p:cNvSpPr>
            <a:spLocks noChangeArrowheads="1"/>
          </p:cNvSpPr>
          <p:nvPr/>
        </p:nvSpPr>
        <p:spPr bwMode="auto">
          <a:xfrm>
            <a:off x="304800" y="4500563"/>
            <a:ext cx="8610600" cy="1154112"/>
          </a:xfrm>
          <a:prstGeom prst="rect">
            <a:avLst/>
          </a:prstGeom>
          <a:noFill/>
          <a:ln w="9525">
            <a:noFill/>
            <a:miter lim="800000"/>
            <a:headEnd/>
            <a:tailEnd/>
          </a:ln>
        </p:spPr>
        <p:txBody>
          <a:bodyPr>
            <a:spAutoFit/>
          </a:bodyPr>
          <a:lstStyle/>
          <a:p>
            <a:pPr>
              <a:lnSpc>
                <a:spcPct val="115000"/>
              </a:lnSpc>
            </a:pPr>
            <a:r>
              <a:rPr lang="en-US" sz="2000">
                <a:latin typeface="Times New Roman" pitchFamily="18" charset="0"/>
                <a:ea typeface="Calibri" pitchFamily="34" charset="0"/>
                <a:cs typeface="Times New Roman" pitchFamily="18" charset="0"/>
              </a:rPr>
              <a:t>In essence, it is an increase in achievement over time that constitutes learning. It is only by comparing student achievement at successive points in time that the nature and extent of learning can be gauged.</a:t>
            </a:r>
            <a:endParaRPr lang="en-US">
              <a:latin typeface="Calibri" pitchFamily="34" charset="0"/>
              <a:ea typeface="Calibri" pitchFamily="34" charset="0"/>
              <a:cs typeface="Times New Roman" pitchFamily="18" charset="0"/>
            </a:endParaRPr>
          </a:p>
        </p:txBody>
      </p:sp>
      <p:sp>
        <p:nvSpPr>
          <p:cNvPr id="6" name="Rectangle 5"/>
          <p:cNvSpPr/>
          <p:nvPr/>
        </p:nvSpPr>
        <p:spPr>
          <a:xfrm>
            <a:off x="228600" y="5875338"/>
            <a:ext cx="8686800" cy="830262"/>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dirty="0">
                <a:latin typeface="Times New Roman"/>
                <a:ea typeface="Calibri"/>
              </a:rPr>
              <a:t>I</a:t>
            </a:r>
            <a:r>
              <a:rPr lang="en-US" sz="2400" dirty="0">
                <a:latin typeface="Times New Roman"/>
                <a:ea typeface="Calibri"/>
              </a:rPr>
              <a:t>t </a:t>
            </a:r>
            <a:r>
              <a:rPr lang="en-US" sz="2400" dirty="0">
                <a:latin typeface="Times New Roman"/>
                <a:ea typeface="Calibri"/>
              </a:rPr>
              <a:t>is student learning—not student achievement—that is relevant </a:t>
            </a:r>
            <a:r>
              <a:rPr lang="en-US" sz="2400" dirty="0">
                <a:latin typeface="Times New Roman"/>
                <a:ea typeface="Calibri"/>
              </a:rPr>
              <a:t>in demonstrating impacts teachers have on students.</a:t>
            </a:r>
            <a:endParaRPr lang="en-US" sz="2400" dirty="0">
              <a:latin typeface="+mn-lt"/>
            </a:endParaRPr>
          </a:p>
        </p:txBody>
      </p:sp>
      <p:sp>
        <p:nvSpPr>
          <p:cNvPr id="2" name="TextBox 1"/>
          <p:cNvSpPr txBox="1"/>
          <p:nvPr/>
        </p:nvSpPr>
        <p:spPr>
          <a:xfrm>
            <a:off x="1371600" y="228600"/>
            <a:ext cx="7620000" cy="400050"/>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000" b="1" dirty="0">
                <a:latin typeface="+mn-lt"/>
              </a:rPr>
              <a:t>And in This Corner:      Student Achievement  VS.   Student Learning</a:t>
            </a:r>
            <a:endParaRPr lang="en-US" sz="2000" b="1" dirty="0">
              <a:latin typeface="+mn-lt"/>
            </a:endParaRPr>
          </a:p>
        </p:txBody>
      </p:sp>
      <p:pic>
        <p:nvPicPr>
          <p:cNvPr id="21509" name="Picture 4" descr="http://www.cartoonstock.com/newscartoons/cartoonists/ena/lowres/enan384l.jpg"/>
          <p:cNvPicPr>
            <a:picLocks noChangeAspect="1" noChangeArrowheads="1"/>
          </p:cNvPicPr>
          <p:nvPr/>
        </p:nvPicPr>
        <p:blipFill>
          <a:blip r:embed="rId2"/>
          <a:srcRect r="3304"/>
          <a:stretch>
            <a:fillRect/>
          </a:stretch>
        </p:blipFill>
        <p:spPr bwMode="auto">
          <a:xfrm>
            <a:off x="5064125" y="2586038"/>
            <a:ext cx="2292350" cy="1985962"/>
          </a:xfrm>
          <a:prstGeom prst="rect">
            <a:avLst/>
          </a:prstGeom>
          <a:noFill/>
          <a:ln w="9525">
            <a:noFill/>
            <a:miter lim="800000"/>
            <a:headEnd/>
            <a:tailEnd/>
          </a:ln>
        </p:spPr>
      </p:pic>
      <p:pic>
        <p:nvPicPr>
          <p:cNvPr id="21510" name="Picture 6" descr="http://images.clipartof.com/thumbnails/1046058-Cartoon-Confrontational-Businessman-Wearing-Boxing-Gloves.jpg"/>
          <p:cNvPicPr>
            <a:picLocks noChangeAspect="1" noChangeArrowheads="1"/>
          </p:cNvPicPr>
          <p:nvPr/>
        </p:nvPicPr>
        <p:blipFill>
          <a:blip r:embed="rId3"/>
          <a:srcRect r="10732"/>
          <a:stretch>
            <a:fillRect/>
          </a:stretch>
        </p:blipFill>
        <p:spPr bwMode="auto">
          <a:xfrm>
            <a:off x="1468438" y="2574925"/>
            <a:ext cx="1682750" cy="1824038"/>
          </a:xfrm>
          <a:prstGeom prst="rect">
            <a:avLst/>
          </a:prstGeom>
          <a:noFill/>
          <a:ln w="9525">
            <a:noFill/>
            <a:miter lim="800000"/>
            <a:headEnd/>
            <a:tailEnd/>
          </a:ln>
        </p:spPr>
      </p:pic>
      <p:pic>
        <p:nvPicPr>
          <p:cNvPr id="21511" name="Picture 8" descr="http://aux4.iconpedia.net/uploads/976982819713353248.png"/>
          <p:cNvPicPr>
            <a:picLocks noChangeAspect="1" noChangeArrowheads="1"/>
          </p:cNvPicPr>
          <p:nvPr/>
        </p:nvPicPr>
        <p:blipFill>
          <a:blip r:embed="rId4"/>
          <a:srcRect/>
          <a:stretch>
            <a:fillRect/>
          </a:stretch>
        </p:blipFill>
        <p:spPr bwMode="auto">
          <a:xfrm>
            <a:off x="76200" y="-4763"/>
            <a:ext cx="1219200" cy="1266826"/>
          </a:xfrm>
          <a:prstGeom prst="rect">
            <a:avLst/>
          </a:prstGeom>
          <a:noFill/>
          <a:ln w="9525">
            <a:noFill/>
            <a:miter lim="800000"/>
            <a:headEnd/>
            <a:tailEnd/>
          </a:ln>
        </p:spPr>
      </p:pic>
      <p:sp>
        <p:nvSpPr>
          <p:cNvPr id="3" name="Rectangle 2"/>
          <p:cNvSpPr/>
          <p:nvPr/>
        </p:nvSpPr>
        <p:spPr>
          <a:xfrm>
            <a:off x="6019800" y="2590800"/>
            <a:ext cx="18288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858838"/>
          <a:ext cx="9067800" cy="4398962"/>
        </p:xfrm>
        <a:graphic>
          <a:graphicData uri="http://schemas.openxmlformats.org/drawingml/2006/table">
            <a:tbl>
              <a:tblPr firstRow="1" bandRow="1">
                <a:tableStyleId>{5C22544A-7EE6-4342-B048-85BDC9FD1C3A}</a:tableStyleId>
              </a:tblPr>
              <a:tblGrid>
                <a:gridCol w="3022600"/>
                <a:gridCol w="3022600"/>
                <a:gridCol w="3022600"/>
              </a:tblGrid>
              <a:tr h="650240">
                <a:tc>
                  <a:txBody>
                    <a:bodyPr/>
                    <a:lstStyle/>
                    <a:p>
                      <a:pPr algn="ctr"/>
                      <a:r>
                        <a:rPr lang="en-US" sz="2800" dirty="0" smtClean="0"/>
                        <a:t>Criterion 3</a:t>
                      </a:r>
                      <a:endParaRPr lang="en-US" sz="2800" dirty="0"/>
                    </a:p>
                  </a:txBody>
                  <a:tcPr/>
                </a:tc>
                <a:tc>
                  <a:txBody>
                    <a:bodyPr/>
                    <a:lstStyle/>
                    <a:p>
                      <a:pPr algn="ctr"/>
                      <a:r>
                        <a:rPr lang="en-US" sz="2800" dirty="0" smtClean="0"/>
                        <a:t>Criterion 6</a:t>
                      </a:r>
                      <a:endParaRPr lang="en-US" sz="2800" dirty="0"/>
                    </a:p>
                  </a:txBody>
                  <a:tcPr/>
                </a:tc>
                <a:tc>
                  <a:txBody>
                    <a:bodyPr/>
                    <a:lstStyle/>
                    <a:p>
                      <a:pPr algn="ctr"/>
                      <a:r>
                        <a:rPr lang="en-US" sz="2800" dirty="0" smtClean="0"/>
                        <a:t>Criterion 8</a:t>
                      </a:r>
                      <a:endParaRPr lang="en-US" sz="2800" dirty="0"/>
                    </a:p>
                  </a:txBody>
                  <a:tcPr/>
                </a:tc>
              </a:tr>
              <a:tr h="939800">
                <a:tc>
                  <a:txBody>
                    <a:bodyPr/>
                    <a:lstStyle/>
                    <a:p>
                      <a:r>
                        <a:rPr lang="en-US" sz="2000" dirty="0" smtClean="0">
                          <a:effectLst/>
                        </a:rPr>
                        <a:t>SG 3.1 Establishes appropriate student growth goals for subgroups of students not reaching full learning potential. Goals identify multiple, high-quality sources of data to monitor, adjust, and evaluate achievement of goals.  </a:t>
                      </a:r>
                    </a:p>
                    <a:p>
                      <a:endParaRPr lang="en-US" sz="2000" dirty="0"/>
                    </a:p>
                  </a:txBody>
                  <a:tcPr/>
                </a:tc>
                <a:tc>
                  <a:txBody>
                    <a:bodyPr/>
                    <a:lstStyle/>
                    <a:p>
                      <a:r>
                        <a:rPr lang="en-US" sz="2000" kern="1200" dirty="0" smtClean="0">
                          <a:solidFill>
                            <a:schemeClr val="dk1"/>
                          </a:solidFill>
                          <a:effectLst/>
                          <a:latin typeface="+mn-lt"/>
                          <a:ea typeface="+mn-ea"/>
                          <a:cs typeface="+mn-cs"/>
                        </a:rPr>
                        <a:t>SG 6.1 Establishes appropriate</a:t>
                      </a:r>
                    </a:p>
                    <a:p>
                      <a:r>
                        <a:rPr lang="en-US" sz="2000" kern="1200" dirty="0" smtClean="0">
                          <a:solidFill>
                            <a:schemeClr val="dk1"/>
                          </a:solidFill>
                          <a:effectLst/>
                          <a:latin typeface="+mn-lt"/>
                          <a:ea typeface="+mn-ea"/>
                          <a:cs typeface="+mn-cs"/>
                        </a:rPr>
                        <a:t>student growth goals for</a:t>
                      </a:r>
                    </a:p>
                    <a:p>
                      <a:r>
                        <a:rPr lang="en-US" sz="2000" kern="1200" dirty="0" smtClean="0">
                          <a:solidFill>
                            <a:schemeClr val="dk1"/>
                          </a:solidFill>
                          <a:effectLst/>
                          <a:latin typeface="+mn-lt"/>
                          <a:ea typeface="+mn-ea"/>
                          <a:cs typeface="+mn-cs"/>
                        </a:rPr>
                        <a:t>whole classroom. Goals</a:t>
                      </a:r>
                    </a:p>
                    <a:p>
                      <a:r>
                        <a:rPr lang="en-US" sz="2000" kern="1200" dirty="0" smtClean="0">
                          <a:solidFill>
                            <a:schemeClr val="dk1"/>
                          </a:solidFill>
                          <a:effectLst/>
                          <a:latin typeface="+mn-lt"/>
                          <a:ea typeface="+mn-ea"/>
                          <a:cs typeface="+mn-cs"/>
                        </a:rPr>
                        <a:t>identify multiple, high quality</a:t>
                      </a:r>
                      <a:r>
                        <a:rPr lang="en-US" sz="2000" kern="1200" baseline="0" dirty="0" smtClean="0">
                          <a:solidFill>
                            <a:schemeClr val="dk1"/>
                          </a:solidFill>
                          <a:effectLst/>
                          <a:latin typeface="+mn-lt"/>
                          <a:ea typeface="+mn-ea"/>
                          <a:cs typeface="+mn-cs"/>
                        </a:rPr>
                        <a:t> </a:t>
                      </a:r>
                      <a:r>
                        <a:rPr lang="en-US" sz="2000" kern="1200" dirty="0" smtClean="0">
                          <a:solidFill>
                            <a:schemeClr val="dk1"/>
                          </a:solidFill>
                          <a:effectLst/>
                          <a:latin typeface="+mn-lt"/>
                          <a:ea typeface="+mn-ea"/>
                          <a:cs typeface="+mn-cs"/>
                        </a:rPr>
                        <a:t>sources of data to</a:t>
                      </a:r>
                      <a:r>
                        <a:rPr lang="en-US" sz="2000" kern="1200" baseline="0" dirty="0" smtClean="0">
                          <a:solidFill>
                            <a:schemeClr val="dk1"/>
                          </a:solidFill>
                          <a:effectLst/>
                          <a:latin typeface="+mn-lt"/>
                          <a:ea typeface="+mn-ea"/>
                          <a:cs typeface="+mn-cs"/>
                        </a:rPr>
                        <a:t> </a:t>
                      </a:r>
                      <a:r>
                        <a:rPr lang="en-US" sz="2000" kern="1200" dirty="0" smtClean="0">
                          <a:solidFill>
                            <a:schemeClr val="dk1"/>
                          </a:solidFill>
                          <a:effectLst/>
                          <a:latin typeface="+mn-lt"/>
                          <a:ea typeface="+mn-ea"/>
                          <a:cs typeface="+mn-cs"/>
                        </a:rPr>
                        <a:t>monitor, adjust, and</a:t>
                      </a:r>
                    </a:p>
                    <a:p>
                      <a:r>
                        <a:rPr lang="en-US" sz="2000" kern="1200" dirty="0" smtClean="0">
                          <a:solidFill>
                            <a:schemeClr val="dk1"/>
                          </a:solidFill>
                          <a:effectLst/>
                          <a:latin typeface="+mn-lt"/>
                          <a:ea typeface="+mn-ea"/>
                          <a:cs typeface="+mn-cs"/>
                        </a:rPr>
                        <a:t>evaluate achievement of</a:t>
                      </a:r>
                    </a:p>
                    <a:p>
                      <a:r>
                        <a:rPr lang="en-US" sz="2000" kern="1200" dirty="0" smtClean="0">
                          <a:solidFill>
                            <a:schemeClr val="dk1"/>
                          </a:solidFill>
                          <a:effectLst/>
                          <a:latin typeface="+mn-lt"/>
                          <a:ea typeface="+mn-ea"/>
                          <a:cs typeface="+mn-cs"/>
                        </a:rPr>
                        <a:t>goals.</a:t>
                      </a:r>
                    </a:p>
                    <a:p>
                      <a:endParaRPr lang="en-US" sz="2000" dirty="0"/>
                    </a:p>
                  </a:txBody>
                  <a:tcPr/>
                </a:tc>
                <a:tc>
                  <a:txBody>
                    <a:bodyPr/>
                    <a:lstStyle/>
                    <a:p>
                      <a:r>
                        <a:rPr lang="en-US" sz="2000" dirty="0" smtClean="0">
                          <a:effectLst/>
                        </a:rPr>
                        <a:t>SG 8.1  Consistently and actively collaborates with other grade-level, subject matter or instructional team members to establish goals, to develop and implement common, high-quality measures, and to monitor growth and achievement during the year.  </a:t>
                      </a:r>
                    </a:p>
                    <a:p>
                      <a:endParaRPr lang="en-US" sz="2000" dirty="0"/>
                    </a:p>
                  </a:txBody>
                  <a:tcPr/>
                </a:tc>
              </a:tr>
            </a:tbl>
          </a:graphicData>
        </a:graphic>
      </p:graphicFrame>
      <p:sp>
        <p:nvSpPr>
          <p:cNvPr id="3" name="TextBox 2"/>
          <p:cNvSpPr txBox="1">
            <a:spLocks noChangeArrowheads="1"/>
          </p:cNvSpPr>
          <p:nvPr/>
        </p:nvSpPr>
        <p:spPr bwMode="auto">
          <a:xfrm>
            <a:off x="152400" y="5715000"/>
            <a:ext cx="6019800" cy="1016000"/>
          </a:xfrm>
          <a:prstGeom prst="rect">
            <a:avLst/>
          </a:prstGeom>
          <a:noFill/>
          <a:ln w="28575">
            <a:solidFill>
              <a:schemeClr val="tx1"/>
            </a:solidFill>
            <a:miter lim="800000"/>
            <a:headEnd/>
            <a:tailEnd/>
          </a:ln>
        </p:spPr>
        <p:txBody>
          <a:bodyPr>
            <a:spAutoFit/>
          </a:bodyPr>
          <a:lstStyle/>
          <a:p>
            <a:r>
              <a:rPr lang="en-US" sz="2000">
                <a:latin typeface="Calibri" pitchFamily="34" charset="0"/>
              </a:rPr>
              <a:t>SG 3.2 &amp; SG 6.2   -   Multiple sources of growth or achievement data from at least two points in time show clear evidence of growth for most students.</a:t>
            </a:r>
          </a:p>
        </p:txBody>
      </p:sp>
      <p:sp>
        <p:nvSpPr>
          <p:cNvPr id="22544" name="TextBox 4"/>
          <p:cNvSpPr txBox="1">
            <a:spLocks noChangeArrowheads="1"/>
          </p:cNvSpPr>
          <p:nvPr/>
        </p:nvSpPr>
        <p:spPr bwMode="auto">
          <a:xfrm>
            <a:off x="228600" y="101600"/>
            <a:ext cx="8686800" cy="584200"/>
          </a:xfrm>
          <a:prstGeom prst="rect">
            <a:avLst/>
          </a:prstGeom>
          <a:noFill/>
          <a:ln w="9525">
            <a:noFill/>
            <a:miter lim="800000"/>
            <a:headEnd/>
            <a:tailEnd/>
          </a:ln>
        </p:spPr>
        <p:txBody>
          <a:bodyPr>
            <a:spAutoFit/>
          </a:bodyPr>
          <a:lstStyle/>
          <a:p>
            <a:pPr algn="ctr"/>
            <a:r>
              <a:rPr lang="en-US" sz="3200" b="1">
                <a:latin typeface="Calibri" pitchFamily="34" charset="0"/>
              </a:rPr>
              <a:t>Student growth Rubric Language</a:t>
            </a:r>
          </a:p>
        </p:txBody>
      </p:sp>
      <p:sp>
        <p:nvSpPr>
          <p:cNvPr id="6" name="Down Arrow 5"/>
          <p:cNvSpPr/>
          <p:nvPr/>
        </p:nvSpPr>
        <p:spPr>
          <a:xfrm rot="20372465">
            <a:off x="1905000" y="4572000"/>
            <a:ext cx="304800" cy="990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Down Arrow 6"/>
          <p:cNvSpPr/>
          <p:nvPr/>
        </p:nvSpPr>
        <p:spPr>
          <a:xfrm rot="1127764">
            <a:off x="3656013" y="4594225"/>
            <a:ext cx="304800" cy="990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5867400"/>
          <a:ext cx="8305800" cy="914400"/>
        </p:xfrm>
        <a:graphic>
          <a:graphicData uri="http://schemas.openxmlformats.org/drawingml/2006/table">
            <a:tbl>
              <a:tblPr>
                <a:tableStyleId>{5C22544A-7EE6-4342-B048-85BDC9FD1C3A}</a:tableStyleId>
              </a:tblPr>
              <a:tblGrid>
                <a:gridCol w="2593547"/>
                <a:gridCol w="2593547"/>
                <a:gridCol w="3118706"/>
              </a:tblGrid>
              <a:tr h="69850">
                <a:tc>
                  <a:txBody>
                    <a:bodyPr/>
                    <a:lstStyle/>
                    <a:p>
                      <a:pPr marL="0" marR="0" algn="ctr">
                        <a:spcBef>
                          <a:spcPts val="0"/>
                        </a:spcBef>
                        <a:spcAft>
                          <a:spcPts val="0"/>
                        </a:spcAft>
                      </a:pPr>
                      <a:r>
                        <a:rPr lang="en-US" sz="2800" b="1" dirty="0">
                          <a:effectLst/>
                        </a:rPr>
                        <a:t>5-12 </a:t>
                      </a:r>
                      <a:endParaRPr lang="en-US" sz="2800" b="1" dirty="0">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800" b="1">
                          <a:effectLst/>
                        </a:rPr>
                        <a:t> 13-17 </a:t>
                      </a:r>
                      <a:endParaRPr lang="en-US" sz="2800" b="1">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800" b="1" dirty="0">
                          <a:effectLst/>
                        </a:rPr>
                        <a:t> 18-20 </a:t>
                      </a:r>
                      <a:endParaRPr lang="en-US" sz="2800" b="1" dirty="0">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50">
                <a:tc>
                  <a:txBody>
                    <a:bodyPr/>
                    <a:lstStyle/>
                    <a:p>
                      <a:pPr marL="0" marR="0" algn="ctr">
                        <a:spcBef>
                          <a:spcPts val="0"/>
                        </a:spcBef>
                        <a:spcAft>
                          <a:spcPts val="0"/>
                        </a:spcAft>
                      </a:pPr>
                      <a:r>
                        <a:rPr lang="en-US" sz="3200" b="1">
                          <a:effectLst/>
                        </a:rPr>
                        <a:t> </a:t>
                      </a:r>
                      <a:r>
                        <a:rPr lang="en-US" sz="2800" b="1">
                          <a:effectLst/>
                        </a:rPr>
                        <a:t>Low </a:t>
                      </a:r>
                      <a:endParaRPr lang="en-US" sz="2800" b="1">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800" b="1">
                          <a:effectLst/>
                        </a:rPr>
                        <a:t> Average </a:t>
                      </a:r>
                      <a:endParaRPr lang="en-US" sz="2800" b="1">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800" b="1" dirty="0">
                          <a:effectLst/>
                        </a:rPr>
                        <a:t> High </a:t>
                      </a:r>
                      <a:endParaRPr lang="en-US" sz="2800" b="1" dirty="0">
                        <a:effectLst/>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3567" name="Rectangle 1"/>
          <p:cNvSpPr>
            <a:spLocks noChangeArrowheads="1"/>
          </p:cNvSpPr>
          <p:nvPr/>
        </p:nvSpPr>
        <p:spPr bwMode="auto">
          <a:xfrm>
            <a:off x="381000" y="1719263"/>
            <a:ext cx="8382000" cy="3386137"/>
          </a:xfrm>
          <a:prstGeom prst="rect">
            <a:avLst/>
          </a:prstGeom>
          <a:noFill/>
          <a:ln w="9525">
            <a:noFill/>
            <a:miter lim="800000"/>
            <a:headEnd/>
            <a:tailEnd/>
          </a:ln>
        </p:spPr>
        <p:txBody>
          <a:bodyPr anchor="ctr">
            <a:spAutoFit/>
          </a:bodyPr>
          <a:lstStyle/>
          <a:p>
            <a:r>
              <a:rPr lang="en-US" sz="2800">
                <a:solidFill>
                  <a:srgbClr val="000000"/>
                </a:solidFill>
                <a:ea typeface="Calibri" pitchFamily="34" charset="0"/>
                <a:cs typeface="Arial" charset="0"/>
              </a:rPr>
              <a:t>The student growth components will be in criteria 3, 6, and 8.   An evaluator adds up the raw score on these 5 components and evaluatees are  given a score  and a rating (low, average, high) based on the score bands outlined below.  As a result,  the evaluatees receive two scores . . .  an instructional framework score and a student growth score.     </a:t>
            </a:r>
            <a:endParaRPr lang="en-US" sz="1400">
              <a:ea typeface="Calibri" pitchFamily="34" charset="0"/>
              <a:cs typeface="Arial" charset="0"/>
            </a:endParaRPr>
          </a:p>
          <a:p>
            <a:pPr eaLnBrk="0" hangingPunct="0"/>
            <a:endParaRPr lang="en-US">
              <a:ea typeface="Calibri" pitchFamily="34" charset="0"/>
              <a:cs typeface="Arial" charset="0"/>
            </a:endParaRPr>
          </a:p>
        </p:txBody>
      </p:sp>
      <p:sp>
        <p:nvSpPr>
          <p:cNvPr id="4" name="TextBox 3"/>
          <p:cNvSpPr txBox="1"/>
          <p:nvPr/>
        </p:nvSpPr>
        <p:spPr>
          <a:xfrm>
            <a:off x="304800" y="76200"/>
            <a:ext cx="8458200" cy="1077913"/>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200" b="1" dirty="0">
                <a:latin typeface="+mn-lt"/>
              </a:rPr>
              <a:t>Comprehensive Evaluation </a:t>
            </a:r>
          </a:p>
          <a:p>
            <a:pPr algn="ctr" fontAlgn="auto">
              <a:spcBef>
                <a:spcPts val="0"/>
              </a:spcBef>
              <a:spcAft>
                <a:spcPts val="0"/>
              </a:spcAft>
              <a:defRPr/>
            </a:pPr>
            <a:r>
              <a:rPr lang="en-US" sz="3200" b="1" dirty="0">
                <a:latin typeface="+mn-lt"/>
              </a:rPr>
              <a:t>Student Growth Calculations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85800"/>
            <a:ext cx="9144000" cy="6186488"/>
          </a:xfrm>
          <a:prstGeom prst="rect">
            <a:avLst/>
          </a:prstGeom>
        </p:spPr>
        <p:txBody>
          <a:bodyPr>
            <a:spAutoFit/>
          </a:bodyPr>
          <a:lstStyle/>
          <a:p>
            <a:pPr fontAlgn="auto">
              <a:spcBef>
                <a:spcPts val="0"/>
              </a:spcBef>
              <a:spcAft>
                <a:spcPts val="0"/>
              </a:spcAft>
              <a:defRPr/>
            </a:pPr>
            <a:r>
              <a:rPr lang="en-US" dirty="0">
                <a:latin typeface="+mn-lt"/>
              </a:rPr>
              <a:t> </a:t>
            </a:r>
            <a:r>
              <a:rPr lang="en-US" sz="2200" dirty="0">
                <a:latin typeface="+mn-lt"/>
              </a:rPr>
              <a:t>If </a:t>
            </a:r>
            <a:r>
              <a:rPr lang="en-US" sz="2200" dirty="0">
                <a:latin typeface="+mn-lt"/>
              </a:rPr>
              <a:t>a teacher gets a distinguished rating on the instructional framework summative score,  and a low student growth score, </a:t>
            </a:r>
            <a:r>
              <a:rPr lang="en-US" sz="2200" dirty="0">
                <a:latin typeface="+mn-lt"/>
              </a:rPr>
              <a:t>their final summative score is adjusted to </a:t>
            </a:r>
            <a:r>
              <a:rPr lang="en-US" sz="2200" dirty="0">
                <a:latin typeface="+mn-lt"/>
              </a:rPr>
              <a:t>the proficient level.   </a:t>
            </a:r>
          </a:p>
          <a:p>
            <a:pPr fontAlgn="auto">
              <a:spcBef>
                <a:spcPts val="0"/>
              </a:spcBef>
              <a:spcAft>
                <a:spcPts val="0"/>
              </a:spcAft>
              <a:defRPr/>
            </a:pPr>
            <a:endParaRPr lang="en-US" sz="2200" dirty="0">
              <a:latin typeface="+mn-lt"/>
            </a:endParaRPr>
          </a:p>
          <a:p>
            <a:pPr fontAlgn="auto">
              <a:spcBef>
                <a:spcPts val="0"/>
              </a:spcBef>
              <a:spcAft>
                <a:spcPts val="0"/>
              </a:spcAft>
              <a:defRPr/>
            </a:pPr>
            <a:r>
              <a:rPr lang="en-US" sz="2200" dirty="0">
                <a:latin typeface="+mn-lt"/>
              </a:rPr>
              <a:t>If </a:t>
            </a:r>
            <a:r>
              <a:rPr lang="en-US" sz="2200" dirty="0">
                <a:latin typeface="+mn-lt"/>
              </a:rPr>
              <a:t>a teacher receives a low student growth score they must engage in one or more of the following </a:t>
            </a:r>
            <a:r>
              <a:rPr lang="en-US" sz="2200" dirty="0">
                <a:latin typeface="+mn-lt"/>
              </a:rPr>
              <a:t>activities</a:t>
            </a:r>
            <a:r>
              <a:rPr lang="en-US" sz="2200" dirty="0">
                <a:latin typeface="+mn-lt"/>
              </a:rPr>
              <a:t>:</a:t>
            </a:r>
          </a:p>
          <a:p>
            <a:pPr fontAlgn="auto">
              <a:spcBef>
                <a:spcPts val="0"/>
              </a:spcBef>
              <a:spcAft>
                <a:spcPts val="0"/>
              </a:spcAft>
              <a:defRPr/>
            </a:pPr>
            <a:r>
              <a:rPr lang="en-US" sz="2200" dirty="0">
                <a:latin typeface="+mn-lt"/>
              </a:rPr>
              <a:t> </a:t>
            </a:r>
          </a:p>
          <a:p>
            <a:pPr marL="285750" indent="-285750" fontAlgn="auto">
              <a:spcBef>
                <a:spcPts val="0"/>
              </a:spcBef>
              <a:spcAft>
                <a:spcPts val="0"/>
              </a:spcAft>
              <a:buFont typeface="Arial" pitchFamily="34" charset="0"/>
              <a:buChar char="•"/>
              <a:defRPr/>
            </a:pPr>
            <a:r>
              <a:rPr lang="en-US" sz="2200" dirty="0">
                <a:latin typeface="+mn-lt"/>
              </a:rPr>
              <a:t>Triangulate student growth measure with other evidence </a:t>
            </a:r>
            <a:r>
              <a:rPr lang="en-US" sz="2200" dirty="0">
                <a:latin typeface="+mn-lt"/>
              </a:rPr>
              <a:t>and </a:t>
            </a:r>
            <a:r>
              <a:rPr lang="en-US" sz="2200" dirty="0">
                <a:latin typeface="+mn-lt"/>
              </a:rPr>
              <a:t>additional levels of student growth based on classroom, school, district and state-based tools; </a:t>
            </a:r>
          </a:p>
          <a:p>
            <a:pPr marL="285750" indent="-285750" fontAlgn="auto">
              <a:spcBef>
                <a:spcPts val="0"/>
              </a:spcBef>
              <a:spcAft>
                <a:spcPts val="0"/>
              </a:spcAft>
              <a:buFont typeface="Arial" pitchFamily="34" charset="0"/>
              <a:buChar char="•"/>
              <a:defRPr/>
            </a:pPr>
            <a:r>
              <a:rPr lang="en-US" sz="2200" dirty="0">
                <a:latin typeface="+mn-lt"/>
              </a:rPr>
              <a:t>Examine extenuating circumstances possibly including: goal setting process/expectations, student attendance, and curriculum/assessment alignment; and/or </a:t>
            </a:r>
          </a:p>
          <a:p>
            <a:pPr marL="285750" indent="-285750" fontAlgn="auto">
              <a:spcBef>
                <a:spcPts val="0"/>
              </a:spcBef>
              <a:spcAft>
                <a:spcPts val="0"/>
              </a:spcAft>
              <a:buFont typeface="Arial" pitchFamily="34" charset="0"/>
              <a:buChar char="•"/>
              <a:defRPr/>
            </a:pPr>
            <a:r>
              <a:rPr lang="en-US" sz="2200" dirty="0">
                <a:solidFill>
                  <a:srgbClr val="FF0000"/>
                </a:solidFill>
                <a:latin typeface="+mn-lt"/>
              </a:rPr>
              <a:t>Additional </a:t>
            </a:r>
            <a:r>
              <a:rPr lang="en-US" sz="2200" dirty="0">
                <a:solidFill>
                  <a:srgbClr val="FF0000"/>
                </a:solidFill>
                <a:latin typeface="+mn-lt"/>
              </a:rPr>
              <a:t>two thirty-minute observations; </a:t>
            </a:r>
          </a:p>
          <a:p>
            <a:pPr marL="285750" indent="-285750" fontAlgn="auto">
              <a:spcBef>
                <a:spcPts val="0"/>
              </a:spcBef>
              <a:spcAft>
                <a:spcPts val="0"/>
              </a:spcAft>
              <a:buFont typeface="Arial" pitchFamily="34" charset="0"/>
              <a:buChar char="•"/>
              <a:defRPr/>
            </a:pPr>
            <a:r>
              <a:rPr lang="en-US" sz="2200" dirty="0">
                <a:solidFill>
                  <a:srgbClr val="FF0000"/>
                </a:solidFill>
                <a:latin typeface="+mn-lt"/>
              </a:rPr>
              <a:t>Schedule monthly conferences with the teacher to discuss/revise goals, progress toward meeting goals, and best practices; </a:t>
            </a:r>
          </a:p>
          <a:p>
            <a:pPr marL="285750" indent="-285750" fontAlgn="auto">
              <a:spcBef>
                <a:spcPts val="0"/>
              </a:spcBef>
              <a:spcAft>
                <a:spcPts val="0"/>
              </a:spcAft>
              <a:buFont typeface="Arial" pitchFamily="34" charset="0"/>
              <a:buChar char="•"/>
              <a:defRPr/>
            </a:pPr>
            <a:r>
              <a:rPr lang="en-US" sz="2200" dirty="0">
                <a:latin typeface="+mn-lt"/>
              </a:rPr>
              <a:t>Create and implement a professional development plan to address student growth areas. </a:t>
            </a:r>
          </a:p>
        </p:txBody>
      </p:sp>
      <p:sp>
        <p:nvSpPr>
          <p:cNvPr id="3" name="TextBox 2"/>
          <p:cNvSpPr txBox="1"/>
          <p:nvPr/>
        </p:nvSpPr>
        <p:spPr>
          <a:xfrm>
            <a:off x="304800" y="76200"/>
            <a:ext cx="8458200" cy="461963"/>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400" b="1" dirty="0">
                <a:latin typeface="+mn-lt"/>
              </a:rPr>
              <a:t>Low Student Growth Triggers – Student Growth Inquiry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0" y="457200"/>
            <a:ext cx="9144000" cy="6324600"/>
          </a:xfrm>
          <a:prstGeom prst="triangle">
            <a:avLst/>
          </a:prstGeom>
          <a:solidFill>
            <a:srgbClr val="99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602" name="TextBox 2"/>
          <p:cNvSpPr txBox="1">
            <a:spLocks noChangeArrowheads="1"/>
          </p:cNvSpPr>
          <p:nvPr/>
        </p:nvSpPr>
        <p:spPr bwMode="auto">
          <a:xfrm>
            <a:off x="533400" y="5410200"/>
            <a:ext cx="8077200" cy="830263"/>
          </a:xfrm>
          <a:prstGeom prst="rect">
            <a:avLst/>
          </a:prstGeom>
          <a:noFill/>
          <a:ln w="9525">
            <a:noFill/>
            <a:miter lim="800000"/>
            <a:headEnd/>
            <a:tailEnd/>
          </a:ln>
        </p:spPr>
        <p:txBody>
          <a:bodyPr>
            <a:spAutoFit/>
          </a:bodyPr>
          <a:lstStyle/>
          <a:p>
            <a:pPr algn="ctr"/>
            <a:r>
              <a:rPr lang="en-US" sz="4800" b="1">
                <a:solidFill>
                  <a:schemeClr val="bg1"/>
                </a:solidFill>
                <a:latin typeface="Calibri" pitchFamily="34" charset="0"/>
              </a:rPr>
              <a:t>Classroom-Based Assessments</a:t>
            </a:r>
          </a:p>
        </p:txBody>
      </p:sp>
      <p:sp>
        <p:nvSpPr>
          <p:cNvPr id="4" name="TextBox 3"/>
          <p:cNvSpPr txBox="1">
            <a:spLocks noChangeArrowheads="1"/>
          </p:cNvSpPr>
          <p:nvPr/>
        </p:nvSpPr>
        <p:spPr bwMode="auto">
          <a:xfrm>
            <a:off x="1752600" y="3733800"/>
            <a:ext cx="5715000" cy="646113"/>
          </a:xfrm>
          <a:prstGeom prst="rect">
            <a:avLst/>
          </a:prstGeom>
          <a:noFill/>
          <a:ln w="9525">
            <a:noFill/>
            <a:miter lim="800000"/>
            <a:headEnd/>
            <a:tailEnd/>
          </a:ln>
        </p:spPr>
        <p:txBody>
          <a:bodyPr>
            <a:spAutoFit/>
          </a:bodyPr>
          <a:lstStyle/>
          <a:p>
            <a:pPr algn="ctr"/>
            <a:r>
              <a:rPr lang="en-US" sz="3600" b="1">
                <a:solidFill>
                  <a:schemeClr val="bg1"/>
                </a:solidFill>
                <a:latin typeface="Calibri" pitchFamily="34" charset="0"/>
              </a:rPr>
              <a:t>School-Based Assessments</a:t>
            </a:r>
          </a:p>
        </p:txBody>
      </p:sp>
      <p:sp>
        <p:nvSpPr>
          <p:cNvPr id="5" name="TextBox 4"/>
          <p:cNvSpPr txBox="1">
            <a:spLocks noChangeArrowheads="1"/>
          </p:cNvSpPr>
          <p:nvPr/>
        </p:nvSpPr>
        <p:spPr bwMode="auto">
          <a:xfrm>
            <a:off x="2438400" y="2667000"/>
            <a:ext cx="4267200" cy="461963"/>
          </a:xfrm>
          <a:prstGeom prst="rect">
            <a:avLst/>
          </a:prstGeom>
          <a:noFill/>
          <a:ln w="9525">
            <a:noFill/>
            <a:miter lim="800000"/>
            <a:headEnd/>
            <a:tailEnd/>
          </a:ln>
        </p:spPr>
        <p:txBody>
          <a:bodyPr>
            <a:spAutoFit/>
          </a:bodyPr>
          <a:lstStyle/>
          <a:p>
            <a:pPr algn="ctr"/>
            <a:r>
              <a:rPr lang="en-US" sz="2400" b="1">
                <a:solidFill>
                  <a:schemeClr val="bg1"/>
                </a:solidFill>
                <a:latin typeface="Calibri" pitchFamily="34" charset="0"/>
              </a:rPr>
              <a:t>District-Based Assessments</a:t>
            </a:r>
          </a:p>
        </p:txBody>
      </p:sp>
      <p:sp>
        <p:nvSpPr>
          <p:cNvPr id="6" name="TextBox 5"/>
          <p:cNvSpPr txBox="1">
            <a:spLocks noChangeArrowheads="1"/>
          </p:cNvSpPr>
          <p:nvPr/>
        </p:nvSpPr>
        <p:spPr bwMode="auto">
          <a:xfrm>
            <a:off x="3581400" y="1219200"/>
            <a:ext cx="1981200" cy="584200"/>
          </a:xfrm>
          <a:prstGeom prst="rect">
            <a:avLst/>
          </a:prstGeom>
          <a:noFill/>
          <a:ln w="9525">
            <a:noFill/>
            <a:miter lim="800000"/>
            <a:headEnd/>
            <a:tailEnd/>
          </a:ln>
        </p:spPr>
        <p:txBody>
          <a:bodyPr>
            <a:spAutoFit/>
          </a:bodyPr>
          <a:lstStyle/>
          <a:p>
            <a:pPr algn="ctr"/>
            <a:r>
              <a:rPr lang="en-US" sz="1600" b="1">
                <a:solidFill>
                  <a:schemeClr val="bg1"/>
                </a:solidFill>
                <a:latin typeface="Calibri" pitchFamily="34" charset="0"/>
              </a:rPr>
              <a:t>State-based Assessments</a:t>
            </a:r>
          </a:p>
        </p:txBody>
      </p:sp>
      <p:cxnSp>
        <p:nvCxnSpPr>
          <p:cNvPr id="8" name="Straight Connector 7"/>
          <p:cNvCxnSpPr/>
          <p:nvPr/>
        </p:nvCxnSpPr>
        <p:spPr>
          <a:xfrm>
            <a:off x="914400" y="4876800"/>
            <a:ext cx="73152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981200" y="3429000"/>
            <a:ext cx="51816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971800" y="2133600"/>
            <a:ext cx="33528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4138" y="381000"/>
            <a:ext cx="3505200" cy="954088"/>
          </a:xfrm>
          <a:prstGeom prst="rect">
            <a:avLst/>
          </a:prstGeom>
          <a:solidFill>
            <a:schemeClr val="accent4">
              <a:lumMod val="20000"/>
              <a:lumOff val="80000"/>
            </a:schemeClr>
          </a:solidFill>
          <a:ln w="28575">
            <a:solidFill>
              <a:schemeClr val="tx1"/>
            </a:solidFill>
          </a:ln>
        </p:spPr>
        <p:txBody>
          <a:bodyPr>
            <a:spAutoFit/>
          </a:bodyPr>
          <a:lstStyle/>
          <a:p>
            <a:pPr fontAlgn="auto">
              <a:spcBef>
                <a:spcPts val="0"/>
              </a:spcBef>
              <a:spcAft>
                <a:spcPts val="0"/>
              </a:spcAft>
              <a:defRPr/>
            </a:pPr>
            <a:r>
              <a:rPr lang="en-US" sz="2800" b="1" dirty="0">
                <a:latin typeface="+mn-lt"/>
              </a:rPr>
              <a:t>M</a:t>
            </a:r>
            <a:r>
              <a:rPr lang="en-US" sz="2800" b="1" dirty="0">
                <a:latin typeface="+mn-lt"/>
              </a:rPr>
              <a:t>easuring Student </a:t>
            </a:r>
            <a:r>
              <a:rPr lang="en-US" sz="2800" b="1" dirty="0">
                <a:latin typeface="+mn-lt"/>
              </a:rPr>
              <a:t>G</a:t>
            </a:r>
            <a:r>
              <a:rPr lang="en-US" sz="2800" b="1" dirty="0">
                <a:latin typeface="+mn-lt"/>
              </a:rPr>
              <a:t>rowth </a:t>
            </a:r>
            <a:r>
              <a:rPr lang="en-US" sz="2800" b="1" dirty="0">
                <a:latin typeface="+mn-lt"/>
              </a:rPr>
              <a:t>P</a:t>
            </a:r>
            <a:r>
              <a:rPr lang="en-US" sz="2800" b="1" dirty="0">
                <a:latin typeface="+mn-lt"/>
              </a:rPr>
              <a:t>yramid</a:t>
            </a:r>
            <a:endParaRPr lang="en-US" sz="2800" b="1" dirty="0">
              <a:latin typeface="+mn-lt"/>
            </a:endParaRPr>
          </a:p>
        </p:txBody>
      </p:sp>
      <p:sp>
        <p:nvSpPr>
          <p:cNvPr id="20" name="Up Arrow 19"/>
          <p:cNvSpPr/>
          <p:nvPr/>
        </p:nvSpPr>
        <p:spPr>
          <a:xfrm rot="10800000">
            <a:off x="8077200" y="2400300"/>
            <a:ext cx="381000" cy="1657350"/>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611" name="TextBox 20"/>
          <p:cNvSpPr txBox="1">
            <a:spLocks noChangeArrowheads="1"/>
          </p:cNvSpPr>
          <p:nvPr/>
        </p:nvSpPr>
        <p:spPr bwMode="auto">
          <a:xfrm>
            <a:off x="7391400" y="727075"/>
            <a:ext cx="1828800" cy="1570038"/>
          </a:xfrm>
          <a:prstGeom prst="rect">
            <a:avLst/>
          </a:prstGeom>
          <a:noFill/>
          <a:ln w="9525">
            <a:noFill/>
            <a:miter lim="800000"/>
            <a:headEnd/>
            <a:tailEnd/>
          </a:ln>
        </p:spPr>
        <p:txBody>
          <a:bodyPr>
            <a:spAutoFit/>
          </a:bodyPr>
          <a:lstStyle/>
          <a:p>
            <a:r>
              <a:rPr lang="en-US" sz="2400" b="1">
                <a:latin typeface="Calibri" pitchFamily="34" charset="0"/>
              </a:rPr>
              <a:t>Try to stay around the base of the pyramid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Box 1"/>
          <p:cNvSpPr txBox="1">
            <a:spLocks noChangeArrowheads="1"/>
          </p:cNvSpPr>
          <p:nvPr/>
        </p:nvSpPr>
        <p:spPr bwMode="auto">
          <a:xfrm>
            <a:off x="609600" y="87313"/>
            <a:ext cx="7467600" cy="523875"/>
          </a:xfrm>
          <a:prstGeom prst="rect">
            <a:avLst/>
          </a:prstGeom>
          <a:noFill/>
          <a:ln w="9525">
            <a:noFill/>
            <a:miter lim="800000"/>
            <a:headEnd/>
            <a:tailEnd/>
          </a:ln>
        </p:spPr>
        <p:txBody>
          <a:bodyPr>
            <a:spAutoFit/>
          </a:bodyPr>
          <a:lstStyle/>
          <a:p>
            <a:pPr algn="ctr"/>
            <a:r>
              <a:rPr lang="en-US" sz="2800" b="1">
                <a:latin typeface="Calibri" pitchFamily="34" charset="0"/>
              </a:rPr>
              <a:t>Some Samples of Classroom-based assessments</a:t>
            </a:r>
          </a:p>
        </p:txBody>
      </p:sp>
      <p:sp>
        <p:nvSpPr>
          <p:cNvPr id="3" name="TextBox 2"/>
          <p:cNvSpPr txBox="1"/>
          <p:nvPr/>
        </p:nvSpPr>
        <p:spPr>
          <a:xfrm>
            <a:off x="293688" y="676275"/>
            <a:ext cx="8610600" cy="3692525"/>
          </a:xfrm>
          <a:prstGeom prst="rect">
            <a:avLst/>
          </a:prstGeom>
          <a:noFill/>
        </p:spPr>
        <p:txBody>
          <a:bodyPr>
            <a:spAutoFit/>
          </a:bodyPr>
          <a:lstStyle/>
          <a:p>
            <a:pPr marL="342900" indent="-342900" fontAlgn="auto">
              <a:spcBef>
                <a:spcPts val="0"/>
              </a:spcBef>
              <a:spcAft>
                <a:spcPts val="0"/>
              </a:spcAft>
              <a:buFontTx/>
              <a:buAutoNum type="arabicPeriod"/>
              <a:defRPr/>
            </a:pPr>
            <a:r>
              <a:rPr lang="en-US" sz="2400" dirty="0">
                <a:latin typeface="+mn-lt"/>
              </a:rPr>
              <a:t>Writing – Graphic Organizer -  What do you know about the writing process?</a:t>
            </a:r>
            <a:endParaRPr lang="en-US" sz="2400" dirty="0">
              <a:latin typeface="+mn-lt"/>
            </a:endParaRPr>
          </a:p>
          <a:p>
            <a:pPr marL="342900" indent="-342900" fontAlgn="auto">
              <a:spcBef>
                <a:spcPts val="0"/>
              </a:spcBef>
              <a:spcAft>
                <a:spcPts val="0"/>
              </a:spcAft>
              <a:buFontTx/>
              <a:buAutoNum type="arabicPeriod"/>
              <a:defRPr/>
            </a:pPr>
            <a:endParaRPr lang="en-US" sz="2400" dirty="0">
              <a:latin typeface="+mn-lt"/>
            </a:endParaRPr>
          </a:p>
          <a:p>
            <a:pPr marL="457200" indent="-457200" fontAlgn="auto">
              <a:spcBef>
                <a:spcPts val="0"/>
              </a:spcBef>
              <a:spcAft>
                <a:spcPts val="0"/>
              </a:spcAft>
              <a:buFontTx/>
              <a:buAutoNum type="arabicPeriod" startAt="2"/>
              <a:defRPr/>
            </a:pPr>
            <a:r>
              <a:rPr lang="en-US" sz="2400" dirty="0">
                <a:latin typeface="+mn-lt"/>
              </a:rPr>
              <a:t>PE – Heart Rate Monitors -  </a:t>
            </a:r>
          </a:p>
          <a:p>
            <a:pPr fontAlgn="auto">
              <a:spcBef>
                <a:spcPts val="0"/>
              </a:spcBef>
              <a:spcAft>
                <a:spcPts val="0"/>
              </a:spcAft>
              <a:defRPr/>
            </a:pPr>
            <a:r>
              <a:rPr lang="en-US" sz="2400" dirty="0">
                <a:latin typeface="+mn-lt"/>
              </a:rPr>
              <a:t>       Student-generated graphs, fitness</a:t>
            </a:r>
          </a:p>
          <a:p>
            <a:pPr fontAlgn="auto">
              <a:spcBef>
                <a:spcPts val="0"/>
              </a:spcBef>
              <a:spcAft>
                <a:spcPts val="0"/>
              </a:spcAft>
              <a:defRPr/>
            </a:pPr>
            <a:r>
              <a:rPr lang="en-US" sz="2400" dirty="0">
                <a:latin typeface="+mn-lt"/>
              </a:rPr>
              <a:t> </a:t>
            </a:r>
            <a:r>
              <a:rPr lang="en-US" sz="2400" dirty="0">
                <a:latin typeface="+mn-lt"/>
              </a:rPr>
              <a:t>      assessments over time, </a:t>
            </a:r>
            <a:r>
              <a:rPr lang="en-US" sz="2400" dirty="0" err="1">
                <a:latin typeface="+mn-lt"/>
              </a:rPr>
              <a:t>etc</a:t>
            </a:r>
            <a:endParaRPr lang="en-US" sz="2400" dirty="0">
              <a:latin typeface="+mn-lt"/>
            </a:endParaRPr>
          </a:p>
          <a:p>
            <a:pPr fontAlgn="auto">
              <a:spcBef>
                <a:spcPts val="0"/>
              </a:spcBef>
              <a:spcAft>
                <a:spcPts val="0"/>
              </a:spcAft>
              <a:defRPr/>
            </a:pPr>
            <a:endParaRPr lang="en-US" sz="2400" dirty="0">
              <a:latin typeface="+mn-lt"/>
            </a:endParaRPr>
          </a:p>
          <a:p>
            <a:pPr marL="457200" indent="-457200" fontAlgn="auto">
              <a:spcBef>
                <a:spcPts val="0"/>
              </a:spcBef>
              <a:spcAft>
                <a:spcPts val="0"/>
              </a:spcAft>
              <a:buFontTx/>
              <a:buAutoNum type="arabicPeriod" startAt="3"/>
              <a:defRPr/>
            </a:pPr>
            <a:r>
              <a:rPr lang="en-US" sz="2400" dirty="0">
                <a:latin typeface="+mn-lt"/>
              </a:rPr>
              <a:t>Band – Performances . . . Individual</a:t>
            </a:r>
          </a:p>
          <a:p>
            <a:pPr fontAlgn="auto">
              <a:spcBef>
                <a:spcPts val="0"/>
              </a:spcBef>
              <a:spcAft>
                <a:spcPts val="0"/>
              </a:spcAft>
              <a:defRPr/>
            </a:pPr>
            <a:r>
              <a:rPr lang="en-US" sz="2400" dirty="0">
                <a:latin typeface="+mn-lt"/>
              </a:rPr>
              <a:t>       and group performance  </a:t>
            </a:r>
          </a:p>
          <a:p>
            <a:pPr marL="342900" indent="-342900" fontAlgn="auto">
              <a:spcBef>
                <a:spcPts val="0"/>
              </a:spcBef>
              <a:spcAft>
                <a:spcPts val="0"/>
              </a:spcAft>
              <a:buFontTx/>
              <a:buAutoNum type="arabicPeriod"/>
              <a:defRPr/>
            </a:pPr>
            <a:endParaRPr lang="en-US" dirty="0">
              <a:latin typeface="+mn-lt"/>
            </a:endParaRPr>
          </a:p>
        </p:txBody>
      </p:sp>
      <p:pic>
        <p:nvPicPr>
          <p:cNvPr id="26627" name="Picture 10" descr="http://faculty.uoit.ca/hughes/Writing/TheWritingProcess.gif"/>
          <p:cNvPicPr>
            <a:picLocks noChangeAspect="1" noChangeArrowheads="1"/>
          </p:cNvPicPr>
          <p:nvPr/>
        </p:nvPicPr>
        <p:blipFill>
          <a:blip r:embed="rId2"/>
          <a:srcRect/>
          <a:stretch>
            <a:fillRect/>
          </a:stretch>
        </p:blipFill>
        <p:spPr bwMode="auto">
          <a:xfrm>
            <a:off x="5259388" y="1230313"/>
            <a:ext cx="4113212" cy="3378200"/>
          </a:xfrm>
          <a:prstGeom prst="rect">
            <a:avLst/>
          </a:prstGeom>
          <a:noFill/>
          <a:ln w="9525">
            <a:noFill/>
            <a:miter lim="800000"/>
            <a:headEnd/>
            <a:tailEnd/>
          </a:ln>
        </p:spPr>
      </p:pic>
      <p:pic>
        <p:nvPicPr>
          <p:cNvPr id="26628" name="Picture 12" descr="http://image.shutterstock.com/display_pic_with_logo/540784/540784,1311517142,1/stock-photo-running-and-fitness-symbol-represented-by-a-jogging-human-with-a-heart-rate-monitor-life-line-81524191.jpg"/>
          <p:cNvPicPr>
            <a:picLocks noChangeAspect="1" noChangeArrowheads="1"/>
          </p:cNvPicPr>
          <p:nvPr/>
        </p:nvPicPr>
        <p:blipFill>
          <a:blip r:embed="rId3"/>
          <a:srcRect/>
          <a:stretch>
            <a:fillRect/>
          </a:stretch>
        </p:blipFill>
        <p:spPr bwMode="auto">
          <a:xfrm>
            <a:off x="152400" y="4195763"/>
            <a:ext cx="2760663" cy="2884487"/>
          </a:xfrm>
          <a:prstGeom prst="rect">
            <a:avLst/>
          </a:prstGeom>
          <a:noFill/>
          <a:ln w="9525">
            <a:noFill/>
            <a:miter lim="800000"/>
            <a:headEnd/>
            <a:tailEnd/>
          </a:ln>
        </p:spPr>
      </p:pic>
      <p:pic>
        <p:nvPicPr>
          <p:cNvPr id="26629" name="Picture 14" descr="https://encrypted-tbn1.gstatic.com/images?q=tbn:ANd9GcQRcXN0L_-q47jpMoRB-VkK3d3fQxSHRyDEOhAieC0sknomvPCGlw"/>
          <p:cNvPicPr>
            <a:picLocks noChangeAspect="1" noChangeArrowheads="1"/>
          </p:cNvPicPr>
          <p:nvPr/>
        </p:nvPicPr>
        <p:blipFill>
          <a:blip r:embed="rId4"/>
          <a:srcRect/>
          <a:stretch>
            <a:fillRect/>
          </a:stretch>
        </p:blipFill>
        <p:spPr bwMode="auto">
          <a:xfrm>
            <a:off x="5807075" y="4608513"/>
            <a:ext cx="3100388" cy="2147887"/>
          </a:xfrm>
          <a:prstGeom prst="rect">
            <a:avLst/>
          </a:prstGeom>
          <a:noFill/>
          <a:ln w="9525">
            <a:noFill/>
            <a:miter lim="800000"/>
            <a:headEnd/>
            <a:tailEnd/>
          </a:ln>
        </p:spPr>
      </p:pic>
      <p:sp>
        <p:nvSpPr>
          <p:cNvPr id="4" name="TextBox 3"/>
          <p:cNvSpPr txBox="1">
            <a:spLocks noChangeArrowheads="1"/>
          </p:cNvSpPr>
          <p:nvPr/>
        </p:nvSpPr>
        <p:spPr bwMode="auto">
          <a:xfrm>
            <a:off x="3124200" y="4383088"/>
            <a:ext cx="2590800" cy="2062162"/>
          </a:xfrm>
          <a:prstGeom prst="rect">
            <a:avLst/>
          </a:prstGeom>
          <a:noFill/>
          <a:ln w="9525">
            <a:noFill/>
            <a:miter lim="800000"/>
            <a:headEnd/>
            <a:tailEnd/>
          </a:ln>
        </p:spPr>
        <p:txBody>
          <a:bodyPr>
            <a:spAutoFit/>
          </a:bodyPr>
          <a:lstStyle/>
          <a:p>
            <a:r>
              <a:rPr lang="en-US" sz="3200" b="1">
                <a:latin typeface="Calibri" pitchFamily="34" charset="0"/>
              </a:rPr>
              <a:t>Brainstorm some more examples in your groups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1"/>
          <p:cNvSpPr txBox="1">
            <a:spLocks noChangeArrowheads="1"/>
          </p:cNvSpPr>
          <p:nvPr/>
        </p:nvSpPr>
        <p:spPr bwMode="auto">
          <a:xfrm>
            <a:off x="366713" y="5943600"/>
            <a:ext cx="8534400" cy="523875"/>
          </a:xfrm>
          <a:prstGeom prst="rect">
            <a:avLst/>
          </a:prstGeom>
          <a:noFill/>
          <a:ln w="9525">
            <a:noFill/>
            <a:miter lim="800000"/>
            <a:headEnd/>
            <a:tailEnd/>
          </a:ln>
        </p:spPr>
        <p:txBody>
          <a:bodyPr>
            <a:spAutoFit/>
          </a:bodyPr>
          <a:lstStyle/>
          <a:p>
            <a:pPr algn="ctr"/>
            <a:r>
              <a:rPr lang="en-US" sz="2800" b="1">
                <a:latin typeface="Calibri" pitchFamily="34" charset="0"/>
                <a:hlinkClick r:id="rId2"/>
              </a:rPr>
              <a:t>Data Walls</a:t>
            </a:r>
            <a:r>
              <a:rPr lang="en-US" sz="2800" b="1">
                <a:latin typeface="Calibri" pitchFamily="34" charset="0"/>
              </a:rPr>
              <a:t>    Shaw Middle School in Spokane</a:t>
            </a:r>
          </a:p>
        </p:txBody>
      </p:sp>
      <p:pic>
        <p:nvPicPr>
          <p:cNvPr id="27650" name="Picture 2"/>
          <p:cNvPicPr>
            <a:picLocks noChangeAspect="1" noChangeArrowheads="1"/>
          </p:cNvPicPr>
          <p:nvPr/>
        </p:nvPicPr>
        <p:blipFill>
          <a:blip r:embed="rId3"/>
          <a:srcRect l="19902" t="16130" r="21561" b="15938"/>
          <a:stretch>
            <a:fillRect/>
          </a:stretch>
        </p:blipFill>
        <p:spPr bwMode="auto">
          <a:xfrm>
            <a:off x="411163" y="76200"/>
            <a:ext cx="85217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76200"/>
            <a:ext cx="6248400" cy="584200"/>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200" b="1" dirty="0">
                <a:latin typeface="+mn-lt"/>
              </a:rPr>
              <a:t>Student Growth Data</a:t>
            </a:r>
            <a:endParaRPr lang="en-US" sz="3200" b="1" dirty="0">
              <a:latin typeface="+mn-lt"/>
            </a:endParaRPr>
          </a:p>
        </p:txBody>
      </p:sp>
      <p:graphicFrame>
        <p:nvGraphicFramePr>
          <p:cNvPr id="4" name="Table 3"/>
          <p:cNvGraphicFramePr>
            <a:graphicFrameLocks noGrp="1"/>
          </p:cNvGraphicFramePr>
          <p:nvPr/>
        </p:nvGraphicFramePr>
        <p:xfrm>
          <a:off x="228600" y="838200"/>
          <a:ext cx="8686800" cy="5883275"/>
        </p:xfrm>
        <a:graphic>
          <a:graphicData uri="http://schemas.openxmlformats.org/drawingml/2006/table">
            <a:tbl>
              <a:tblPr firstRow="1" bandRow="1">
                <a:tableStyleId>{5C22544A-7EE6-4342-B048-85BDC9FD1C3A}</a:tableStyleId>
              </a:tblPr>
              <a:tblGrid>
                <a:gridCol w="2923443"/>
                <a:gridCol w="5763357"/>
              </a:tblGrid>
              <a:tr h="370840">
                <a:tc>
                  <a:txBody>
                    <a:bodyPr/>
                    <a:lstStyle/>
                    <a:p>
                      <a:pPr algn="ctr"/>
                      <a:r>
                        <a:rPr lang="en-US" sz="2400" dirty="0" smtClean="0"/>
                        <a:t>Items</a:t>
                      </a:r>
                      <a:endParaRPr lang="en-US" sz="2400" dirty="0"/>
                    </a:p>
                  </a:txBody>
                  <a:tcPr/>
                </a:tc>
                <a:tc>
                  <a:txBody>
                    <a:bodyPr/>
                    <a:lstStyle/>
                    <a:p>
                      <a:pPr algn="ctr"/>
                      <a:r>
                        <a:rPr lang="en-US" sz="2400" dirty="0" smtClean="0"/>
                        <a:t>Local Decisions</a:t>
                      </a:r>
                      <a:r>
                        <a:rPr lang="en-US" sz="2400" baseline="0" dirty="0" smtClean="0"/>
                        <a:t> </a:t>
                      </a:r>
                      <a:endParaRPr lang="en-US" sz="2400" dirty="0"/>
                    </a:p>
                  </a:txBody>
                  <a:tcPr/>
                </a:tc>
              </a:tr>
              <a:tr h="370840">
                <a:tc>
                  <a:txBody>
                    <a:bodyPr/>
                    <a:lstStyle/>
                    <a:p>
                      <a:r>
                        <a:rPr lang="en-US" sz="2000" dirty="0" smtClean="0"/>
                        <a:t>Multiple Measures</a:t>
                      </a:r>
                      <a:endParaRPr lang="en-US" sz="2000" dirty="0"/>
                    </a:p>
                  </a:txBody>
                  <a:tcPr/>
                </a:tc>
                <a:tc>
                  <a:txBody>
                    <a:bodyPr/>
                    <a:lstStyle/>
                    <a:p>
                      <a:r>
                        <a:rPr lang="en-US" sz="2000" dirty="0" smtClean="0"/>
                        <a:t>Decide</a:t>
                      </a:r>
                      <a:r>
                        <a:rPr lang="en-US" sz="2000" baseline="0" dirty="0" smtClean="0"/>
                        <a:t> w</a:t>
                      </a:r>
                      <a:r>
                        <a:rPr lang="en-US" sz="2000" dirty="0" smtClean="0"/>
                        <a:t>hat measures are used in evaluation,  Can include</a:t>
                      </a:r>
                      <a:r>
                        <a:rPr lang="en-US" sz="2000" baseline="0" dirty="0" smtClean="0"/>
                        <a:t> classroom based, school based, district based and state based assessments.  Not required to use state test scores </a:t>
                      </a:r>
                      <a:endParaRPr lang="en-US" sz="2000" dirty="0"/>
                    </a:p>
                  </a:txBody>
                  <a:tcPr/>
                </a:tc>
              </a:tr>
              <a:tr h="370840">
                <a:tc>
                  <a:txBody>
                    <a:bodyPr/>
                    <a:lstStyle/>
                    <a:p>
                      <a:r>
                        <a:rPr lang="en-US" sz="2000" dirty="0" smtClean="0"/>
                        <a:t>Team’s student growth</a:t>
                      </a:r>
                      <a:endParaRPr lang="en-US" sz="2000" dirty="0"/>
                    </a:p>
                  </a:txBody>
                  <a:tcPr/>
                </a:tc>
                <a:tc>
                  <a:txBody>
                    <a:bodyPr/>
                    <a:lstStyle/>
                    <a:p>
                      <a:r>
                        <a:rPr lang="en-US" sz="2000" dirty="0" smtClean="0"/>
                        <a:t>Decide if team data should be used, what team data,  how is it used, (must be appropriate</a:t>
                      </a:r>
                      <a:r>
                        <a:rPr lang="en-US" sz="2000" baseline="0" dirty="0" smtClean="0"/>
                        <a:t> and relevant) – examples:  4</a:t>
                      </a:r>
                      <a:r>
                        <a:rPr lang="en-US" sz="2000" baseline="30000" dirty="0" smtClean="0"/>
                        <a:t>th</a:t>
                      </a:r>
                      <a:r>
                        <a:rPr lang="en-US" sz="2000" baseline="0" dirty="0" smtClean="0"/>
                        <a:t> grade team, math team, PLC team, school scores, etc. </a:t>
                      </a:r>
                      <a:endParaRPr lang="en-US" sz="2000" dirty="0"/>
                    </a:p>
                  </a:txBody>
                  <a:tcPr/>
                </a:tc>
              </a:tr>
              <a:tr h="370840">
                <a:tc>
                  <a:txBody>
                    <a:bodyPr/>
                    <a:lstStyle/>
                    <a:p>
                      <a:r>
                        <a:rPr lang="en-US" sz="2000" dirty="0" smtClean="0"/>
                        <a:t>Student Growth</a:t>
                      </a:r>
                      <a:r>
                        <a:rPr lang="en-US" sz="2000" baseline="0" dirty="0" smtClean="0"/>
                        <a:t>  - “between two points in time”</a:t>
                      </a:r>
                      <a:endParaRPr lang="en-US" sz="2000" dirty="0"/>
                    </a:p>
                  </a:txBody>
                  <a:tcPr/>
                </a:tc>
                <a:tc>
                  <a:txBody>
                    <a:bodyPr/>
                    <a:lstStyle/>
                    <a:p>
                      <a:r>
                        <a:rPr lang="en-US" sz="2000" dirty="0" smtClean="0"/>
                        <a:t>Consider</a:t>
                      </a:r>
                      <a:r>
                        <a:rPr lang="en-US" sz="2000" baseline="0" dirty="0" smtClean="0"/>
                        <a:t> h</a:t>
                      </a:r>
                      <a:r>
                        <a:rPr lang="en-US" sz="2000" dirty="0" smtClean="0"/>
                        <a:t>ow</a:t>
                      </a:r>
                      <a:r>
                        <a:rPr lang="en-US" sz="2000" baseline="0" dirty="0" smtClean="0"/>
                        <a:t> long between the two points,  formative vs. summative. Student achievement is not the same as student growth.  </a:t>
                      </a:r>
                      <a:endParaRPr lang="en-US" sz="2000" dirty="0"/>
                    </a:p>
                  </a:txBody>
                  <a:tcPr/>
                </a:tc>
              </a:tr>
              <a:tr h="370840">
                <a:tc>
                  <a:txBody>
                    <a:bodyPr/>
                    <a:lstStyle/>
                    <a:p>
                      <a:r>
                        <a:rPr lang="en-US" sz="2000" dirty="0" smtClean="0"/>
                        <a:t>State test scores</a:t>
                      </a:r>
                      <a:endParaRPr lang="en-US" sz="2000" dirty="0"/>
                    </a:p>
                  </a:txBody>
                  <a:tcPr/>
                </a:tc>
                <a:tc>
                  <a:txBody>
                    <a:bodyPr/>
                    <a:lstStyle/>
                    <a:p>
                      <a:r>
                        <a:rPr lang="en-US" sz="2000" dirty="0" smtClean="0"/>
                        <a:t>Not</a:t>
                      </a:r>
                      <a:r>
                        <a:rPr lang="en-US" sz="2000" baseline="0" dirty="0" smtClean="0"/>
                        <a:t> required to use state test score.  They are not calibrated and there is no vertical scale.  </a:t>
                      </a:r>
                      <a:endParaRPr lang="en-US" sz="2000" dirty="0"/>
                    </a:p>
                  </a:txBody>
                  <a:tcPr/>
                </a:tc>
              </a:tr>
              <a:tr h="370840">
                <a:tc>
                  <a:txBody>
                    <a:bodyPr/>
                    <a:lstStyle/>
                    <a:p>
                      <a:r>
                        <a:rPr lang="en-US" sz="2000" dirty="0" smtClean="0"/>
                        <a:t>Value Added Data</a:t>
                      </a:r>
                      <a:endParaRPr lang="en-US" sz="2000" dirty="0"/>
                    </a:p>
                  </a:txBody>
                  <a:tcPr/>
                </a:tc>
                <a:tc>
                  <a:txBody>
                    <a:bodyPr/>
                    <a:lstStyle/>
                    <a:p>
                      <a:r>
                        <a:rPr lang="en-US" sz="2000" dirty="0" smtClean="0"/>
                        <a:t>Not required to use value added data . . . Not reliable enough</a:t>
                      </a:r>
                      <a:r>
                        <a:rPr lang="en-US" sz="2000" baseline="0" dirty="0" smtClean="0"/>
                        <a:t> for this purpose.  Not valid for this purpose.  </a:t>
                      </a:r>
                      <a:endParaRPr lang="en-US" sz="2000" dirty="0"/>
                    </a:p>
                  </a:txBody>
                  <a:tcPr/>
                </a:tc>
              </a:tr>
              <a:tr h="370840">
                <a:tc>
                  <a:txBody>
                    <a:bodyPr/>
                    <a:lstStyle/>
                    <a:p>
                      <a:r>
                        <a:rPr lang="en-US" sz="2000" dirty="0" smtClean="0"/>
                        <a:t>Student Growth Score</a:t>
                      </a:r>
                      <a:endParaRPr lang="en-US" sz="2000" dirty="0"/>
                    </a:p>
                  </a:txBody>
                  <a:tcPr/>
                </a:tc>
                <a:tc>
                  <a:txBody>
                    <a:bodyPr/>
                    <a:lstStyle/>
                    <a:p>
                      <a:r>
                        <a:rPr lang="en-US" sz="2000" dirty="0" smtClean="0"/>
                        <a:t>Triggers</a:t>
                      </a:r>
                      <a:r>
                        <a:rPr lang="en-US" sz="2000" baseline="0" dirty="0" smtClean="0"/>
                        <a:t> activities that could be bargained</a:t>
                      </a:r>
                      <a:endParaRPr lang="en-US" sz="2000"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828800"/>
            <a:ext cx="2819400" cy="1938338"/>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4000" b="1" dirty="0">
                <a:latin typeface="+mn-lt"/>
              </a:rPr>
              <a:t>Thoughts?  Questions? Reflections?</a:t>
            </a:r>
            <a:endParaRPr lang="en-US" sz="4000" b="1" dirty="0">
              <a:latin typeface="+mn-lt"/>
            </a:endParaRPr>
          </a:p>
        </p:txBody>
      </p:sp>
      <p:pic>
        <p:nvPicPr>
          <p:cNvPr id="29698" name="Picture 3"/>
          <p:cNvPicPr>
            <a:picLocks noChangeAspect="1" noChangeArrowheads="1"/>
          </p:cNvPicPr>
          <p:nvPr/>
        </p:nvPicPr>
        <p:blipFill>
          <a:blip r:embed="rId2"/>
          <a:srcRect t="5933" b="3815"/>
          <a:stretch>
            <a:fillRect/>
          </a:stretch>
        </p:blipFill>
        <p:spPr bwMode="auto">
          <a:xfrm>
            <a:off x="3292475" y="0"/>
            <a:ext cx="56991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4"/>
          <p:cNvSpPr txBox="1">
            <a:spLocks noChangeArrowheads="1"/>
          </p:cNvSpPr>
          <p:nvPr/>
        </p:nvSpPr>
        <p:spPr bwMode="auto">
          <a:xfrm>
            <a:off x="914400" y="76200"/>
            <a:ext cx="7162800" cy="617538"/>
          </a:xfrm>
          <a:prstGeom prst="rect">
            <a:avLst/>
          </a:prstGeom>
          <a:solidFill>
            <a:schemeClr val="accent1"/>
          </a:solidFill>
          <a:ln w="38100">
            <a:solidFill>
              <a:schemeClr val="tx1"/>
            </a:solidFill>
            <a:miter lim="800000"/>
            <a:headEnd/>
            <a:tailEnd/>
          </a:ln>
        </p:spPr>
        <p:txBody>
          <a:bodyPr>
            <a:spAutoFit/>
          </a:bodyPr>
          <a:lstStyle/>
          <a:p>
            <a:pPr algn="ctr">
              <a:spcBef>
                <a:spcPct val="50000"/>
              </a:spcBef>
            </a:pPr>
            <a:r>
              <a:rPr lang="en-US" sz="3200" b="1">
                <a:latin typeface="Calibri" pitchFamily="34" charset="0"/>
              </a:rPr>
              <a:t>Value Added Models - </a:t>
            </a:r>
            <a:r>
              <a:rPr lang="en-US" sz="2800" b="1">
                <a:latin typeface="Calibri" pitchFamily="34" charset="0"/>
              </a:rPr>
              <a:t>Scenario 1</a:t>
            </a:r>
          </a:p>
        </p:txBody>
      </p:sp>
      <p:sp>
        <p:nvSpPr>
          <p:cNvPr id="30722" name="Text Box 8"/>
          <p:cNvSpPr txBox="1">
            <a:spLocks noChangeArrowheads="1"/>
          </p:cNvSpPr>
          <p:nvPr/>
        </p:nvSpPr>
        <p:spPr bwMode="auto">
          <a:xfrm>
            <a:off x="1066800" y="6078538"/>
            <a:ext cx="1295400" cy="779462"/>
          </a:xfrm>
          <a:prstGeom prst="rect">
            <a:avLst/>
          </a:prstGeom>
          <a:noFill/>
          <a:ln w="9525">
            <a:noFill/>
            <a:miter lim="800000"/>
            <a:headEnd/>
            <a:tailEnd/>
          </a:ln>
        </p:spPr>
        <p:txBody>
          <a:bodyPr>
            <a:spAutoFit/>
          </a:bodyPr>
          <a:lstStyle/>
          <a:p>
            <a:pPr algn="ctr">
              <a:spcBef>
                <a:spcPct val="50000"/>
              </a:spcBef>
            </a:pPr>
            <a:r>
              <a:rPr lang="en-US" b="1">
                <a:latin typeface="Calibri" pitchFamily="34" charset="0"/>
              </a:rPr>
              <a:t>4</a:t>
            </a:r>
            <a:r>
              <a:rPr lang="en-US" b="1" baseline="30000">
                <a:latin typeface="Calibri" pitchFamily="34" charset="0"/>
              </a:rPr>
              <a:t>th</a:t>
            </a:r>
            <a:r>
              <a:rPr lang="en-US" b="1">
                <a:latin typeface="Calibri" pitchFamily="34" charset="0"/>
              </a:rPr>
              <a:t> Grade </a:t>
            </a:r>
          </a:p>
          <a:p>
            <a:pPr algn="ctr">
              <a:spcBef>
                <a:spcPct val="50000"/>
              </a:spcBef>
            </a:pPr>
            <a:r>
              <a:rPr lang="en-US" b="1">
                <a:latin typeface="Calibri" pitchFamily="34" charset="0"/>
              </a:rPr>
              <a:t>2008</a:t>
            </a:r>
          </a:p>
        </p:txBody>
      </p:sp>
      <p:sp>
        <p:nvSpPr>
          <p:cNvPr id="30723" name="Line 9"/>
          <p:cNvSpPr>
            <a:spLocks noChangeShapeType="1"/>
          </p:cNvSpPr>
          <p:nvPr/>
        </p:nvSpPr>
        <p:spPr bwMode="auto">
          <a:xfrm>
            <a:off x="1219200" y="5791200"/>
            <a:ext cx="7620000" cy="0"/>
          </a:xfrm>
          <a:prstGeom prst="line">
            <a:avLst/>
          </a:prstGeom>
          <a:noFill/>
          <a:ln w="38100">
            <a:solidFill>
              <a:schemeClr val="tx1"/>
            </a:solidFill>
            <a:round/>
            <a:headEnd/>
            <a:tailEnd/>
          </a:ln>
        </p:spPr>
        <p:txBody>
          <a:bodyPr/>
          <a:lstStyle/>
          <a:p>
            <a:endParaRPr lang="en-US"/>
          </a:p>
        </p:txBody>
      </p:sp>
      <p:sp>
        <p:nvSpPr>
          <p:cNvPr id="30724" name="Line 10"/>
          <p:cNvSpPr>
            <a:spLocks noChangeShapeType="1"/>
          </p:cNvSpPr>
          <p:nvPr/>
        </p:nvSpPr>
        <p:spPr bwMode="auto">
          <a:xfrm flipV="1">
            <a:off x="8839200" y="990600"/>
            <a:ext cx="0" cy="4800600"/>
          </a:xfrm>
          <a:prstGeom prst="line">
            <a:avLst/>
          </a:prstGeom>
          <a:noFill/>
          <a:ln w="38100">
            <a:solidFill>
              <a:schemeClr val="tx1"/>
            </a:solidFill>
            <a:round/>
            <a:headEnd/>
            <a:tailEnd/>
          </a:ln>
        </p:spPr>
        <p:txBody>
          <a:bodyPr/>
          <a:lstStyle/>
          <a:p>
            <a:endParaRPr lang="en-US"/>
          </a:p>
        </p:txBody>
      </p:sp>
      <p:sp>
        <p:nvSpPr>
          <p:cNvPr id="30725" name="Line 11"/>
          <p:cNvSpPr>
            <a:spLocks noChangeShapeType="1"/>
          </p:cNvSpPr>
          <p:nvPr/>
        </p:nvSpPr>
        <p:spPr bwMode="auto">
          <a:xfrm flipV="1">
            <a:off x="1676400" y="4876800"/>
            <a:ext cx="0" cy="914400"/>
          </a:xfrm>
          <a:prstGeom prst="line">
            <a:avLst/>
          </a:prstGeom>
          <a:noFill/>
          <a:ln w="38100">
            <a:solidFill>
              <a:schemeClr val="tx1"/>
            </a:solidFill>
            <a:round/>
            <a:headEnd/>
            <a:tailEnd type="triangle" w="med" len="med"/>
          </a:ln>
        </p:spPr>
        <p:txBody>
          <a:bodyPr/>
          <a:lstStyle/>
          <a:p>
            <a:endParaRPr lang="en-US"/>
          </a:p>
        </p:txBody>
      </p:sp>
      <p:sp>
        <p:nvSpPr>
          <p:cNvPr id="30726" name="Text Box 12"/>
          <p:cNvSpPr txBox="1">
            <a:spLocks noChangeArrowheads="1"/>
          </p:cNvSpPr>
          <p:nvPr/>
        </p:nvSpPr>
        <p:spPr bwMode="auto">
          <a:xfrm>
            <a:off x="1371600" y="4510088"/>
            <a:ext cx="685800" cy="366712"/>
          </a:xfrm>
          <a:prstGeom prst="rect">
            <a:avLst/>
          </a:prstGeom>
          <a:noFill/>
          <a:ln w="9525">
            <a:noFill/>
            <a:miter lim="800000"/>
            <a:headEnd/>
            <a:tailEnd/>
          </a:ln>
        </p:spPr>
        <p:txBody>
          <a:bodyPr>
            <a:spAutoFit/>
          </a:bodyPr>
          <a:lstStyle/>
          <a:p>
            <a:pPr>
              <a:spcBef>
                <a:spcPct val="50000"/>
              </a:spcBef>
            </a:pPr>
            <a:r>
              <a:rPr lang="en-US" b="1">
                <a:latin typeface="Calibri" pitchFamily="34" charset="0"/>
              </a:rPr>
              <a:t>40%</a:t>
            </a:r>
          </a:p>
        </p:txBody>
      </p:sp>
      <p:sp>
        <p:nvSpPr>
          <p:cNvPr id="7185" name="Text Box 17"/>
          <p:cNvSpPr txBox="1">
            <a:spLocks noChangeArrowheads="1"/>
          </p:cNvSpPr>
          <p:nvPr/>
        </p:nvSpPr>
        <p:spPr bwMode="auto">
          <a:xfrm>
            <a:off x="381000" y="838200"/>
            <a:ext cx="8001000" cy="822325"/>
          </a:xfrm>
          <a:prstGeom prst="rect">
            <a:avLst/>
          </a:prstGeom>
          <a:noFill/>
          <a:ln w="9525">
            <a:noFill/>
            <a:miter lim="800000"/>
            <a:headEnd/>
            <a:tailEnd/>
          </a:ln>
        </p:spPr>
        <p:txBody>
          <a:bodyPr>
            <a:spAutoFit/>
          </a:bodyPr>
          <a:lstStyle/>
          <a:p>
            <a:pPr>
              <a:spcBef>
                <a:spcPct val="50000"/>
              </a:spcBef>
            </a:pPr>
            <a:r>
              <a:rPr lang="en-US" sz="2400">
                <a:solidFill>
                  <a:srgbClr val="000066"/>
                </a:solidFill>
                <a:latin typeface="Calibri" pitchFamily="34" charset="0"/>
              </a:rPr>
              <a:t>On average, did the students’ change in performance meet the growth expectation?</a:t>
            </a:r>
            <a:r>
              <a:rPr lang="en-US">
                <a:solidFill>
                  <a:srgbClr val="000066"/>
                </a:solidFill>
                <a:latin typeface="Calibri" pitchFamily="34" charset="0"/>
              </a:rPr>
              <a:t> </a:t>
            </a:r>
          </a:p>
        </p:txBody>
      </p:sp>
      <p:sp>
        <p:nvSpPr>
          <p:cNvPr id="30728" name="Text Box 24"/>
          <p:cNvSpPr txBox="1">
            <a:spLocks noChangeArrowheads="1"/>
          </p:cNvSpPr>
          <p:nvPr/>
        </p:nvSpPr>
        <p:spPr bwMode="auto">
          <a:xfrm>
            <a:off x="0" y="4572000"/>
            <a:ext cx="1066800" cy="641350"/>
          </a:xfrm>
          <a:prstGeom prst="rect">
            <a:avLst/>
          </a:prstGeom>
          <a:noFill/>
          <a:ln w="9525">
            <a:noFill/>
            <a:miter lim="800000"/>
            <a:headEnd/>
            <a:tailEnd/>
          </a:ln>
        </p:spPr>
        <p:txBody>
          <a:bodyPr>
            <a:spAutoFit/>
          </a:bodyPr>
          <a:lstStyle/>
          <a:p>
            <a:pPr algn="ctr">
              <a:spcBef>
                <a:spcPct val="50000"/>
              </a:spcBef>
            </a:pPr>
            <a:r>
              <a:rPr lang="en-US" b="1">
                <a:latin typeface="Calibri" pitchFamily="34" charset="0"/>
              </a:rPr>
              <a:t>Starting Point</a:t>
            </a:r>
          </a:p>
        </p:txBody>
      </p:sp>
      <p:sp>
        <p:nvSpPr>
          <p:cNvPr id="30729" name="Line 25"/>
          <p:cNvSpPr>
            <a:spLocks noChangeShapeType="1"/>
          </p:cNvSpPr>
          <p:nvPr/>
        </p:nvSpPr>
        <p:spPr bwMode="auto">
          <a:xfrm>
            <a:off x="990600" y="4876800"/>
            <a:ext cx="533400" cy="0"/>
          </a:xfrm>
          <a:prstGeom prst="line">
            <a:avLst/>
          </a:prstGeom>
          <a:noFill/>
          <a:ln w="28575">
            <a:solidFill>
              <a:schemeClr val="tx1"/>
            </a:solidFill>
            <a:round/>
            <a:headEnd/>
            <a:tailEnd type="triangle" w="med" len="med"/>
          </a:ln>
        </p:spPr>
        <p:txBody>
          <a:bodyPr/>
          <a:lstStyle/>
          <a:p>
            <a:endParaRPr lang="en-US"/>
          </a:p>
        </p:txBody>
      </p:sp>
      <p:grpSp>
        <p:nvGrpSpPr>
          <p:cNvPr id="2" name="Group 37"/>
          <p:cNvGrpSpPr>
            <a:grpSpLocks/>
          </p:cNvGrpSpPr>
          <p:nvPr/>
        </p:nvGrpSpPr>
        <p:grpSpPr bwMode="auto">
          <a:xfrm>
            <a:off x="2514600" y="1658938"/>
            <a:ext cx="6400800" cy="5199062"/>
            <a:chOff x="1584" y="1045"/>
            <a:chExt cx="4032" cy="3275"/>
          </a:xfrm>
        </p:grpSpPr>
        <p:sp>
          <p:nvSpPr>
            <p:cNvPr id="30738" name="Text Box 15"/>
            <p:cNvSpPr txBox="1">
              <a:spLocks noChangeArrowheads="1"/>
            </p:cNvSpPr>
            <p:nvPr/>
          </p:nvSpPr>
          <p:spPr bwMode="auto">
            <a:xfrm>
              <a:off x="3840" y="3829"/>
              <a:ext cx="816" cy="491"/>
            </a:xfrm>
            <a:prstGeom prst="rect">
              <a:avLst/>
            </a:prstGeom>
            <a:noFill/>
            <a:ln w="9525">
              <a:noFill/>
              <a:miter lim="800000"/>
              <a:headEnd/>
              <a:tailEnd/>
            </a:ln>
          </p:spPr>
          <p:txBody>
            <a:bodyPr>
              <a:spAutoFit/>
            </a:bodyPr>
            <a:lstStyle/>
            <a:p>
              <a:pPr algn="ctr">
                <a:spcBef>
                  <a:spcPct val="50000"/>
                </a:spcBef>
              </a:pPr>
              <a:r>
                <a:rPr lang="en-US" b="1">
                  <a:latin typeface="Calibri" pitchFamily="34" charset="0"/>
                </a:rPr>
                <a:t>5</a:t>
              </a:r>
              <a:r>
                <a:rPr lang="en-US" b="1" baseline="30000">
                  <a:latin typeface="Calibri" pitchFamily="34" charset="0"/>
                </a:rPr>
                <a:t>th</a:t>
              </a:r>
              <a:r>
                <a:rPr lang="en-US" b="1">
                  <a:latin typeface="Calibri" pitchFamily="34" charset="0"/>
                </a:rPr>
                <a:t> Grade </a:t>
              </a:r>
            </a:p>
            <a:p>
              <a:pPr algn="ctr">
                <a:spcBef>
                  <a:spcPct val="50000"/>
                </a:spcBef>
              </a:pPr>
              <a:r>
                <a:rPr lang="en-US" b="1">
                  <a:latin typeface="Calibri" pitchFamily="34" charset="0"/>
                </a:rPr>
                <a:t>2009</a:t>
              </a:r>
            </a:p>
          </p:txBody>
        </p:sp>
        <p:sp>
          <p:nvSpPr>
            <p:cNvPr id="30739" name="Line 18"/>
            <p:cNvSpPr>
              <a:spLocks noChangeShapeType="1"/>
            </p:cNvSpPr>
            <p:nvPr/>
          </p:nvSpPr>
          <p:spPr bwMode="auto">
            <a:xfrm>
              <a:off x="1584" y="4032"/>
              <a:ext cx="336" cy="0"/>
            </a:xfrm>
            <a:prstGeom prst="line">
              <a:avLst/>
            </a:prstGeom>
            <a:noFill/>
            <a:ln w="38100">
              <a:solidFill>
                <a:srgbClr val="FF3300"/>
              </a:solidFill>
              <a:round/>
              <a:headEnd/>
              <a:tailEnd type="triangle" w="med" len="med"/>
            </a:ln>
          </p:spPr>
          <p:txBody>
            <a:bodyPr/>
            <a:lstStyle/>
            <a:p>
              <a:endParaRPr lang="en-US"/>
            </a:p>
          </p:txBody>
        </p:sp>
        <p:sp>
          <p:nvSpPr>
            <p:cNvPr id="30740" name="Text Box 19"/>
            <p:cNvSpPr txBox="1">
              <a:spLocks noChangeArrowheads="1"/>
            </p:cNvSpPr>
            <p:nvPr/>
          </p:nvSpPr>
          <p:spPr bwMode="auto">
            <a:xfrm>
              <a:off x="2160" y="3796"/>
              <a:ext cx="1056" cy="428"/>
            </a:xfrm>
            <a:prstGeom prst="rect">
              <a:avLst/>
            </a:prstGeom>
            <a:noFill/>
            <a:ln w="38100">
              <a:solidFill>
                <a:srgbClr val="FF3300"/>
              </a:solidFill>
              <a:miter lim="800000"/>
              <a:headEnd/>
              <a:tailEnd/>
            </a:ln>
          </p:spPr>
          <p:txBody>
            <a:bodyPr>
              <a:spAutoFit/>
            </a:bodyPr>
            <a:lstStyle/>
            <a:p>
              <a:pPr algn="ctr">
                <a:spcBef>
                  <a:spcPct val="50000"/>
                </a:spcBef>
              </a:pPr>
              <a:r>
                <a:rPr lang="en-US" b="1">
                  <a:latin typeface="Calibri" pitchFamily="34" charset="0"/>
                </a:rPr>
                <a:t>Same Students</a:t>
              </a:r>
            </a:p>
          </p:txBody>
        </p:sp>
        <p:sp>
          <p:nvSpPr>
            <p:cNvPr id="30741" name="Line 20"/>
            <p:cNvSpPr>
              <a:spLocks noChangeShapeType="1"/>
            </p:cNvSpPr>
            <p:nvPr/>
          </p:nvSpPr>
          <p:spPr bwMode="auto">
            <a:xfrm>
              <a:off x="3456" y="4032"/>
              <a:ext cx="288" cy="0"/>
            </a:xfrm>
            <a:prstGeom prst="line">
              <a:avLst/>
            </a:prstGeom>
            <a:noFill/>
            <a:ln w="38100">
              <a:solidFill>
                <a:srgbClr val="FF3300"/>
              </a:solidFill>
              <a:round/>
              <a:headEnd/>
              <a:tailEnd type="triangle" w="med" len="med"/>
            </a:ln>
          </p:spPr>
          <p:txBody>
            <a:bodyPr/>
            <a:lstStyle/>
            <a:p>
              <a:endParaRPr lang="en-US"/>
            </a:p>
          </p:txBody>
        </p:sp>
        <p:sp>
          <p:nvSpPr>
            <p:cNvPr id="30742" name="Line 13"/>
            <p:cNvSpPr>
              <a:spLocks noChangeShapeType="1"/>
            </p:cNvSpPr>
            <p:nvPr/>
          </p:nvSpPr>
          <p:spPr bwMode="auto">
            <a:xfrm flipH="1" flipV="1">
              <a:off x="4224" y="2160"/>
              <a:ext cx="0" cy="1488"/>
            </a:xfrm>
            <a:prstGeom prst="line">
              <a:avLst/>
            </a:prstGeom>
            <a:noFill/>
            <a:ln w="38100">
              <a:solidFill>
                <a:srgbClr val="FF3300"/>
              </a:solidFill>
              <a:round/>
              <a:headEnd/>
              <a:tailEnd type="triangle" w="med" len="med"/>
            </a:ln>
          </p:spPr>
          <p:txBody>
            <a:bodyPr/>
            <a:lstStyle/>
            <a:p>
              <a:endParaRPr lang="en-US"/>
            </a:p>
          </p:txBody>
        </p:sp>
        <p:sp>
          <p:nvSpPr>
            <p:cNvPr id="30743" name="Text Box 26"/>
            <p:cNvSpPr txBox="1">
              <a:spLocks noChangeArrowheads="1"/>
            </p:cNvSpPr>
            <p:nvPr/>
          </p:nvSpPr>
          <p:spPr bwMode="auto">
            <a:xfrm>
              <a:off x="4032" y="1929"/>
              <a:ext cx="480" cy="231"/>
            </a:xfrm>
            <a:prstGeom prst="rect">
              <a:avLst/>
            </a:prstGeom>
            <a:noFill/>
            <a:ln w="9525">
              <a:noFill/>
              <a:miter lim="800000"/>
              <a:headEnd/>
              <a:tailEnd/>
            </a:ln>
          </p:spPr>
          <p:txBody>
            <a:bodyPr>
              <a:spAutoFit/>
            </a:bodyPr>
            <a:lstStyle/>
            <a:p>
              <a:pPr>
                <a:spcBef>
                  <a:spcPct val="50000"/>
                </a:spcBef>
              </a:pPr>
              <a:r>
                <a:rPr lang="en-US" b="1">
                  <a:solidFill>
                    <a:srgbClr val="FF3300"/>
                  </a:solidFill>
                  <a:latin typeface="Calibri" pitchFamily="34" charset="0"/>
                </a:rPr>
                <a:t>60%</a:t>
              </a:r>
            </a:p>
          </p:txBody>
        </p:sp>
        <p:sp>
          <p:nvSpPr>
            <p:cNvPr id="30744" name="Text Box 27"/>
            <p:cNvSpPr txBox="1">
              <a:spLocks noChangeArrowheads="1"/>
            </p:cNvSpPr>
            <p:nvPr/>
          </p:nvSpPr>
          <p:spPr bwMode="auto">
            <a:xfrm>
              <a:off x="4560" y="1045"/>
              <a:ext cx="1056" cy="923"/>
            </a:xfrm>
            <a:prstGeom prst="rect">
              <a:avLst/>
            </a:prstGeom>
            <a:noFill/>
            <a:ln w="9525">
              <a:noFill/>
              <a:miter lim="800000"/>
              <a:headEnd/>
              <a:tailEnd/>
            </a:ln>
          </p:spPr>
          <p:txBody>
            <a:bodyPr>
              <a:spAutoFit/>
            </a:bodyPr>
            <a:lstStyle/>
            <a:p>
              <a:pPr>
                <a:spcBef>
                  <a:spcPct val="50000"/>
                </a:spcBef>
              </a:pPr>
              <a:r>
                <a:rPr lang="en-US" b="1">
                  <a:solidFill>
                    <a:srgbClr val="FF3300"/>
                  </a:solidFill>
                  <a:latin typeface="Calibri" pitchFamily="34" charset="0"/>
                </a:rPr>
                <a:t>Difference between expected and actual is the “Value Add”</a:t>
              </a:r>
              <a:r>
                <a:rPr lang="en-US">
                  <a:latin typeface="Calibri" pitchFamily="34" charset="0"/>
                </a:rPr>
                <a:t> </a:t>
              </a:r>
            </a:p>
          </p:txBody>
        </p:sp>
      </p:grpSp>
      <p:grpSp>
        <p:nvGrpSpPr>
          <p:cNvPr id="3" name="Group 36"/>
          <p:cNvGrpSpPr>
            <a:grpSpLocks/>
          </p:cNvGrpSpPr>
          <p:nvPr/>
        </p:nvGrpSpPr>
        <p:grpSpPr bwMode="auto">
          <a:xfrm>
            <a:off x="0" y="1828800"/>
            <a:ext cx="8229600" cy="2119313"/>
            <a:chOff x="0" y="1152"/>
            <a:chExt cx="5184" cy="1335"/>
          </a:xfrm>
        </p:grpSpPr>
        <p:sp>
          <p:nvSpPr>
            <p:cNvPr id="30733" name="Text Box 14"/>
            <p:cNvSpPr txBox="1">
              <a:spLocks noChangeArrowheads="1"/>
            </p:cNvSpPr>
            <p:nvPr/>
          </p:nvSpPr>
          <p:spPr bwMode="auto">
            <a:xfrm>
              <a:off x="4752" y="2256"/>
              <a:ext cx="432" cy="231"/>
            </a:xfrm>
            <a:prstGeom prst="rect">
              <a:avLst/>
            </a:prstGeom>
            <a:noFill/>
            <a:ln w="9525">
              <a:noFill/>
              <a:miter lim="800000"/>
              <a:headEnd/>
              <a:tailEnd/>
            </a:ln>
          </p:spPr>
          <p:txBody>
            <a:bodyPr>
              <a:spAutoFit/>
            </a:bodyPr>
            <a:lstStyle/>
            <a:p>
              <a:pPr>
                <a:spcBef>
                  <a:spcPct val="50000"/>
                </a:spcBef>
              </a:pPr>
              <a:r>
                <a:rPr lang="en-US" b="1">
                  <a:solidFill>
                    <a:srgbClr val="FF3300"/>
                  </a:solidFill>
                  <a:latin typeface="Calibri" pitchFamily="34" charset="0"/>
                </a:rPr>
                <a:t>53%</a:t>
              </a:r>
            </a:p>
          </p:txBody>
        </p:sp>
        <p:sp>
          <p:nvSpPr>
            <p:cNvPr id="30734" name="Text Box 6"/>
            <p:cNvSpPr txBox="1">
              <a:spLocks noChangeArrowheads="1"/>
            </p:cNvSpPr>
            <p:nvPr/>
          </p:nvSpPr>
          <p:spPr bwMode="auto">
            <a:xfrm>
              <a:off x="0" y="1430"/>
              <a:ext cx="1680" cy="634"/>
            </a:xfrm>
            <a:prstGeom prst="rect">
              <a:avLst/>
            </a:prstGeom>
            <a:noFill/>
            <a:ln w="9525">
              <a:noFill/>
              <a:miter lim="800000"/>
              <a:headEnd/>
              <a:tailEnd/>
            </a:ln>
          </p:spPr>
          <p:txBody>
            <a:bodyPr>
              <a:spAutoFit/>
            </a:bodyPr>
            <a:lstStyle/>
            <a:p>
              <a:pPr algn="ctr">
                <a:spcBef>
                  <a:spcPct val="50000"/>
                </a:spcBef>
              </a:pPr>
              <a:r>
                <a:rPr lang="en-US" sz="2000" b="1">
                  <a:solidFill>
                    <a:srgbClr val="FF3300"/>
                  </a:solidFill>
                  <a:latin typeface="Calibri" pitchFamily="34" charset="0"/>
                </a:rPr>
                <a:t>Expected performance at a specified time</a:t>
              </a:r>
            </a:p>
          </p:txBody>
        </p:sp>
        <p:sp>
          <p:nvSpPr>
            <p:cNvPr id="30735" name="Line 22"/>
            <p:cNvSpPr>
              <a:spLocks noChangeShapeType="1"/>
            </p:cNvSpPr>
            <p:nvPr/>
          </p:nvSpPr>
          <p:spPr bwMode="auto">
            <a:xfrm>
              <a:off x="1584" y="2400"/>
              <a:ext cx="3168" cy="0"/>
            </a:xfrm>
            <a:prstGeom prst="line">
              <a:avLst/>
            </a:prstGeom>
            <a:noFill/>
            <a:ln w="76200">
              <a:solidFill>
                <a:srgbClr val="FF3300"/>
              </a:solidFill>
              <a:prstDash val="sysDot"/>
              <a:round/>
              <a:headEnd/>
              <a:tailEnd/>
            </a:ln>
          </p:spPr>
          <p:txBody>
            <a:bodyPr/>
            <a:lstStyle/>
            <a:p>
              <a:endParaRPr lang="en-US"/>
            </a:p>
          </p:txBody>
        </p:sp>
        <p:sp>
          <p:nvSpPr>
            <p:cNvPr id="30736" name="Line 23"/>
            <p:cNvSpPr>
              <a:spLocks noChangeShapeType="1"/>
            </p:cNvSpPr>
            <p:nvPr/>
          </p:nvSpPr>
          <p:spPr bwMode="auto">
            <a:xfrm>
              <a:off x="1632" y="2112"/>
              <a:ext cx="288" cy="240"/>
            </a:xfrm>
            <a:prstGeom prst="line">
              <a:avLst/>
            </a:prstGeom>
            <a:noFill/>
            <a:ln w="38100">
              <a:solidFill>
                <a:srgbClr val="FF3300"/>
              </a:solidFill>
              <a:round/>
              <a:headEnd/>
              <a:tailEnd type="triangle" w="med" len="med"/>
            </a:ln>
          </p:spPr>
          <p:txBody>
            <a:bodyPr/>
            <a:lstStyle/>
            <a:p>
              <a:endParaRPr lang="en-US"/>
            </a:p>
          </p:txBody>
        </p:sp>
        <p:sp>
          <p:nvSpPr>
            <p:cNvPr id="30737" name="Text Box 29"/>
            <p:cNvSpPr txBox="1">
              <a:spLocks noChangeArrowheads="1"/>
            </p:cNvSpPr>
            <p:nvPr/>
          </p:nvSpPr>
          <p:spPr bwMode="auto">
            <a:xfrm>
              <a:off x="1824" y="1152"/>
              <a:ext cx="2304" cy="750"/>
            </a:xfrm>
            <a:prstGeom prst="rect">
              <a:avLst/>
            </a:prstGeom>
            <a:noFill/>
            <a:ln w="9525">
              <a:noFill/>
              <a:miter lim="800000"/>
              <a:headEnd/>
              <a:tailEnd/>
            </a:ln>
          </p:spPr>
          <p:txBody>
            <a:bodyPr>
              <a:spAutoFit/>
            </a:bodyPr>
            <a:lstStyle/>
            <a:p>
              <a:pPr>
                <a:spcBef>
                  <a:spcPct val="50000"/>
                </a:spcBef>
              </a:pPr>
              <a:r>
                <a:rPr lang="en-US" b="1">
                  <a:solidFill>
                    <a:srgbClr val="FF3300"/>
                  </a:solidFill>
                  <a:latin typeface="Calibri" pitchFamily="34" charset="0"/>
                </a:rPr>
                <a:t>Expected Performance is based on statistical controls (Student characteristics, prior achievement, prior growth, etc)</a:t>
              </a:r>
            </a:p>
          </p:txBody>
        </p:sp>
      </p:grpSp>
      <p:sp>
        <p:nvSpPr>
          <p:cNvPr id="30732" name="Line 31"/>
          <p:cNvSpPr>
            <a:spLocks noChangeShapeType="1"/>
          </p:cNvSpPr>
          <p:nvPr/>
        </p:nvSpPr>
        <p:spPr bwMode="auto">
          <a:xfrm>
            <a:off x="1752600" y="4892675"/>
            <a:ext cx="6934200" cy="0"/>
          </a:xfrm>
          <a:prstGeom prst="line">
            <a:avLst/>
          </a:prstGeom>
          <a:noFill/>
          <a:ln w="38100">
            <a:solidFill>
              <a:schemeClr val="tx1"/>
            </a:solidFill>
            <a:prstDash val="dash"/>
            <a:round/>
            <a:headEnd/>
            <a:tailEnd/>
          </a:ln>
        </p:spPr>
        <p:txBody>
          <a:bodyP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85"/>
                                        </p:tgtEl>
                                        <p:attrNameLst>
                                          <p:attrName>style.visibility</p:attrName>
                                        </p:attrNameLst>
                                      </p:cBhvr>
                                      <p:to>
                                        <p:strVal val="visible"/>
                                      </p:to>
                                    </p:set>
                                    <p:animEffect transition="in" filter="checkerboard(across)">
                                      <p:cBhvr>
                                        <p:cTn id="17" dur="500"/>
                                        <p:tgtEl>
                                          <p:spTgt spid="7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4"/>
          <p:cNvSpPr txBox="1">
            <a:spLocks noChangeArrowheads="1"/>
          </p:cNvSpPr>
          <p:nvPr/>
        </p:nvSpPr>
        <p:spPr bwMode="auto">
          <a:xfrm>
            <a:off x="914400" y="76200"/>
            <a:ext cx="7162800" cy="617538"/>
          </a:xfrm>
          <a:prstGeom prst="rect">
            <a:avLst/>
          </a:prstGeom>
          <a:solidFill>
            <a:schemeClr val="accent1"/>
          </a:solidFill>
          <a:ln w="38100">
            <a:solidFill>
              <a:schemeClr val="tx1"/>
            </a:solidFill>
            <a:miter lim="800000"/>
            <a:headEnd/>
            <a:tailEnd/>
          </a:ln>
        </p:spPr>
        <p:txBody>
          <a:bodyPr>
            <a:spAutoFit/>
          </a:bodyPr>
          <a:lstStyle/>
          <a:p>
            <a:pPr algn="ctr">
              <a:spcBef>
                <a:spcPct val="50000"/>
              </a:spcBef>
            </a:pPr>
            <a:r>
              <a:rPr lang="en-US" sz="3200" b="1">
                <a:latin typeface="Calibri" pitchFamily="34" charset="0"/>
              </a:rPr>
              <a:t>Value Added Models - </a:t>
            </a:r>
            <a:r>
              <a:rPr lang="en-US" sz="2800" b="1">
                <a:latin typeface="Calibri" pitchFamily="34" charset="0"/>
              </a:rPr>
              <a:t>Scenario 2</a:t>
            </a:r>
          </a:p>
        </p:txBody>
      </p:sp>
      <p:sp>
        <p:nvSpPr>
          <p:cNvPr id="32770" name="Text Box 5"/>
          <p:cNvSpPr txBox="1">
            <a:spLocks noChangeArrowheads="1"/>
          </p:cNvSpPr>
          <p:nvPr/>
        </p:nvSpPr>
        <p:spPr bwMode="auto">
          <a:xfrm>
            <a:off x="1066800" y="6078538"/>
            <a:ext cx="1295400" cy="779462"/>
          </a:xfrm>
          <a:prstGeom prst="rect">
            <a:avLst/>
          </a:prstGeom>
          <a:noFill/>
          <a:ln w="9525">
            <a:noFill/>
            <a:miter lim="800000"/>
            <a:headEnd/>
            <a:tailEnd/>
          </a:ln>
        </p:spPr>
        <p:txBody>
          <a:bodyPr>
            <a:spAutoFit/>
          </a:bodyPr>
          <a:lstStyle/>
          <a:p>
            <a:pPr algn="ctr">
              <a:spcBef>
                <a:spcPct val="50000"/>
              </a:spcBef>
            </a:pPr>
            <a:r>
              <a:rPr lang="en-US" b="1">
                <a:latin typeface="Calibri" pitchFamily="34" charset="0"/>
              </a:rPr>
              <a:t>4</a:t>
            </a:r>
            <a:r>
              <a:rPr lang="en-US" b="1" baseline="30000">
                <a:latin typeface="Calibri" pitchFamily="34" charset="0"/>
              </a:rPr>
              <a:t>th</a:t>
            </a:r>
            <a:r>
              <a:rPr lang="en-US" b="1">
                <a:latin typeface="Calibri" pitchFamily="34" charset="0"/>
              </a:rPr>
              <a:t> Grade </a:t>
            </a:r>
          </a:p>
          <a:p>
            <a:pPr algn="ctr">
              <a:spcBef>
                <a:spcPct val="50000"/>
              </a:spcBef>
            </a:pPr>
            <a:r>
              <a:rPr lang="en-US" b="1">
                <a:latin typeface="Calibri" pitchFamily="34" charset="0"/>
              </a:rPr>
              <a:t>2008</a:t>
            </a:r>
          </a:p>
        </p:txBody>
      </p:sp>
      <p:sp>
        <p:nvSpPr>
          <p:cNvPr id="32771" name="Line 6"/>
          <p:cNvSpPr>
            <a:spLocks noChangeShapeType="1"/>
          </p:cNvSpPr>
          <p:nvPr/>
        </p:nvSpPr>
        <p:spPr bwMode="auto">
          <a:xfrm>
            <a:off x="1219200" y="5791200"/>
            <a:ext cx="7620000" cy="0"/>
          </a:xfrm>
          <a:prstGeom prst="line">
            <a:avLst/>
          </a:prstGeom>
          <a:noFill/>
          <a:ln w="38100">
            <a:solidFill>
              <a:schemeClr val="tx1"/>
            </a:solidFill>
            <a:round/>
            <a:headEnd/>
            <a:tailEnd/>
          </a:ln>
        </p:spPr>
        <p:txBody>
          <a:bodyPr/>
          <a:lstStyle/>
          <a:p>
            <a:endParaRPr lang="en-US"/>
          </a:p>
        </p:txBody>
      </p:sp>
      <p:sp>
        <p:nvSpPr>
          <p:cNvPr id="32772" name="Line 7"/>
          <p:cNvSpPr>
            <a:spLocks noChangeShapeType="1"/>
          </p:cNvSpPr>
          <p:nvPr/>
        </p:nvSpPr>
        <p:spPr bwMode="auto">
          <a:xfrm flipV="1">
            <a:off x="8839200" y="990600"/>
            <a:ext cx="0" cy="4800600"/>
          </a:xfrm>
          <a:prstGeom prst="line">
            <a:avLst/>
          </a:prstGeom>
          <a:noFill/>
          <a:ln w="38100">
            <a:solidFill>
              <a:schemeClr val="tx1"/>
            </a:solidFill>
            <a:round/>
            <a:headEnd/>
            <a:tailEnd/>
          </a:ln>
        </p:spPr>
        <p:txBody>
          <a:bodyPr/>
          <a:lstStyle/>
          <a:p>
            <a:endParaRPr lang="en-US"/>
          </a:p>
        </p:txBody>
      </p:sp>
      <p:sp>
        <p:nvSpPr>
          <p:cNvPr id="32773" name="Line 8"/>
          <p:cNvSpPr>
            <a:spLocks noChangeShapeType="1"/>
          </p:cNvSpPr>
          <p:nvPr/>
        </p:nvSpPr>
        <p:spPr bwMode="auto">
          <a:xfrm flipV="1">
            <a:off x="1676400" y="4876800"/>
            <a:ext cx="0" cy="914400"/>
          </a:xfrm>
          <a:prstGeom prst="line">
            <a:avLst/>
          </a:prstGeom>
          <a:noFill/>
          <a:ln w="38100">
            <a:solidFill>
              <a:schemeClr val="tx1"/>
            </a:solidFill>
            <a:round/>
            <a:headEnd/>
            <a:tailEnd type="triangle" w="med" len="med"/>
          </a:ln>
        </p:spPr>
        <p:txBody>
          <a:bodyPr/>
          <a:lstStyle/>
          <a:p>
            <a:endParaRPr lang="en-US"/>
          </a:p>
        </p:txBody>
      </p:sp>
      <p:sp>
        <p:nvSpPr>
          <p:cNvPr id="32774" name="Text Box 9"/>
          <p:cNvSpPr txBox="1">
            <a:spLocks noChangeArrowheads="1"/>
          </p:cNvSpPr>
          <p:nvPr/>
        </p:nvSpPr>
        <p:spPr bwMode="auto">
          <a:xfrm>
            <a:off x="1371600" y="4510088"/>
            <a:ext cx="685800" cy="366712"/>
          </a:xfrm>
          <a:prstGeom prst="rect">
            <a:avLst/>
          </a:prstGeom>
          <a:noFill/>
          <a:ln w="9525">
            <a:noFill/>
            <a:miter lim="800000"/>
            <a:headEnd/>
            <a:tailEnd/>
          </a:ln>
        </p:spPr>
        <p:txBody>
          <a:bodyPr>
            <a:spAutoFit/>
          </a:bodyPr>
          <a:lstStyle/>
          <a:p>
            <a:pPr>
              <a:spcBef>
                <a:spcPct val="50000"/>
              </a:spcBef>
            </a:pPr>
            <a:r>
              <a:rPr lang="en-US" b="1">
                <a:latin typeface="Calibri" pitchFamily="34" charset="0"/>
              </a:rPr>
              <a:t>40%</a:t>
            </a:r>
          </a:p>
        </p:txBody>
      </p:sp>
      <p:sp>
        <p:nvSpPr>
          <p:cNvPr id="13322" name="Text Box 10"/>
          <p:cNvSpPr txBox="1">
            <a:spLocks noChangeArrowheads="1"/>
          </p:cNvSpPr>
          <p:nvPr/>
        </p:nvSpPr>
        <p:spPr bwMode="auto">
          <a:xfrm>
            <a:off x="381000" y="838200"/>
            <a:ext cx="8001000" cy="822325"/>
          </a:xfrm>
          <a:prstGeom prst="rect">
            <a:avLst/>
          </a:prstGeom>
          <a:noFill/>
          <a:ln w="9525">
            <a:noFill/>
            <a:miter lim="800000"/>
            <a:headEnd/>
            <a:tailEnd/>
          </a:ln>
        </p:spPr>
        <p:txBody>
          <a:bodyPr>
            <a:spAutoFit/>
          </a:bodyPr>
          <a:lstStyle/>
          <a:p>
            <a:pPr>
              <a:spcBef>
                <a:spcPct val="50000"/>
              </a:spcBef>
            </a:pPr>
            <a:r>
              <a:rPr lang="en-US" sz="2400">
                <a:solidFill>
                  <a:srgbClr val="000066"/>
                </a:solidFill>
                <a:latin typeface="Calibri" pitchFamily="34" charset="0"/>
              </a:rPr>
              <a:t>On average, did the students’ change in performance meet the growth expectation?</a:t>
            </a:r>
            <a:r>
              <a:rPr lang="en-US">
                <a:latin typeface="Calibri" pitchFamily="34" charset="0"/>
              </a:rPr>
              <a:t> </a:t>
            </a:r>
          </a:p>
        </p:txBody>
      </p:sp>
      <p:sp>
        <p:nvSpPr>
          <p:cNvPr id="32776" name="Text Box 11"/>
          <p:cNvSpPr txBox="1">
            <a:spLocks noChangeArrowheads="1"/>
          </p:cNvSpPr>
          <p:nvPr/>
        </p:nvSpPr>
        <p:spPr bwMode="auto">
          <a:xfrm>
            <a:off x="0" y="4768850"/>
            <a:ext cx="1066800" cy="641350"/>
          </a:xfrm>
          <a:prstGeom prst="rect">
            <a:avLst/>
          </a:prstGeom>
          <a:noFill/>
          <a:ln w="9525">
            <a:noFill/>
            <a:miter lim="800000"/>
            <a:headEnd/>
            <a:tailEnd/>
          </a:ln>
        </p:spPr>
        <p:txBody>
          <a:bodyPr>
            <a:spAutoFit/>
          </a:bodyPr>
          <a:lstStyle/>
          <a:p>
            <a:pPr algn="ctr">
              <a:spcBef>
                <a:spcPct val="50000"/>
              </a:spcBef>
            </a:pPr>
            <a:r>
              <a:rPr lang="en-US" b="1">
                <a:latin typeface="Calibri" pitchFamily="34" charset="0"/>
              </a:rPr>
              <a:t>Starting Point</a:t>
            </a:r>
          </a:p>
        </p:txBody>
      </p:sp>
      <p:sp>
        <p:nvSpPr>
          <p:cNvPr id="32777" name="Line 12"/>
          <p:cNvSpPr>
            <a:spLocks noChangeShapeType="1"/>
          </p:cNvSpPr>
          <p:nvPr/>
        </p:nvSpPr>
        <p:spPr bwMode="auto">
          <a:xfrm>
            <a:off x="1066800" y="4953000"/>
            <a:ext cx="533400" cy="0"/>
          </a:xfrm>
          <a:prstGeom prst="line">
            <a:avLst/>
          </a:prstGeom>
          <a:noFill/>
          <a:ln w="28575">
            <a:solidFill>
              <a:schemeClr val="tx1"/>
            </a:solidFill>
            <a:round/>
            <a:headEnd/>
            <a:tailEnd type="triangle" w="med" len="med"/>
          </a:ln>
        </p:spPr>
        <p:txBody>
          <a:bodyPr/>
          <a:lstStyle/>
          <a:p>
            <a:endParaRPr lang="en-US"/>
          </a:p>
        </p:txBody>
      </p:sp>
      <p:sp>
        <p:nvSpPr>
          <p:cNvPr id="32778" name="Text Box 22"/>
          <p:cNvSpPr txBox="1">
            <a:spLocks noChangeArrowheads="1"/>
          </p:cNvSpPr>
          <p:nvPr/>
        </p:nvSpPr>
        <p:spPr bwMode="auto">
          <a:xfrm>
            <a:off x="7543800" y="3581400"/>
            <a:ext cx="685800" cy="366713"/>
          </a:xfrm>
          <a:prstGeom prst="rect">
            <a:avLst/>
          </a:prstGeom>
          <a:noFill/>
          <a:ln w="9525">
            <a:noFill/>
            <a:miter lim="800000"/>
            <a:headEnd/>
            <a:tailEnd/>
          </a:ln>
        </p:spPr>
        <p:txBody>
          <a:bodyPr>
            <a:spAutoFit/>
          </a:bodyPr>
          <a:lstStyle/>
          <a:p>
            <a:pPr>
              <a:spcBef>
                <a:spcPct val="50000"/>
              </a:spcBef>
            </a:pPr>
            <a:r>
              <a:rPr lang="en-US" b="1">
                <a:solidFill>
                  <a:srgbClr val="FF3300"/>
                </a:solidFill>
                <a:latin typeface="Calibri" pitchFamily="34" charset="0"/>
              </a:rPr>
              <a:t>53%</a:t>
            </a:r>
          </a:p>
        </p:txBody>
      </p:sp>
      <p:sp>
        <p:nvSpPr>
          <p:cNvPr id="32779" name="Line 24"/>
          <p:cNvSpPr>
            <a:spLocks noChangeShapeType="1"/>
          </p:cNvSpPr>
          <p:nvPr/>
        </p:nvSpPr>
        <p:spPr bwMode="auto">
          <a:xfrm>
            <a:off x="2514600" y="3810000"/>
            <a:ext cx="5029200" cy="0"/>
          </a:xfrm>
          <a:prstGeom prst="line">
            <a:avLst/>
          </a:prstGeom>
          <a:noFill/>
          <a:ln w="76200">
            <a:solidFill>
              <a:srgbClr val="FF3300"/>
            </a:solidFill>
            <a:prstDash val="sysDot"/>
            <a:round/>
            <a:headEnd/>
            <a:tailEnd/>
          </a:ln>
        </p:spPr>
        <p:txBody>
          <a:bodyPr/>
          <a:lstStyle/>
          <a:p>
            <a:endParaRPr lang="en-US"/>
          </a:p>
        </p:txBody>
      </p:sp>
      <p:sp>
        <p:nvSpPr>
          <p:cNvPr id="32780" name="Line 27"/>
          <p:cNvSpPr>
            <a:spLocks noChangeShapeType="1"/>
          </p:cNvSpPr>
          <p:nvPr/>
        </p:nvSpPr>
        <p:spPr bwMode="auto">
          <a:xfrm>
            <a:off x="1825625" y="4892675"/>
            <a:ext cx="6934200" cy="0"/>
          </a:xfrm>
          <a:prstGeom prst="line">
            <a:avLst/>
          </a:prstGeom>
          <a:noFill/>
          <a:ln w="38100">
            <a:solidFill>
              <a:schemeClr val="tx1"/>
            </a:solidFill>
            <a:prstDash val="dash"/>
            <a:round/>
            <a:headEnd/>
            <a:tailEnd/>
          </a:ln>
        </p:spPr>
        <p:txBody>
          <a:bodyPr/>
          <a:lstStyle/>
          <a:p>
            <a:endParaRPr lang="en-US"/>
          </a:p>
        </p:txBody>
      </p:sp>
      <p:grpSp>
        <p:nvGrpSpPr>
          <p:cNvPr id="2" name="Group 36"/>
          <p:cNvGrpSpPr>
            <a:grpSpLocks/>
          </p:cNvGrpSpPr>
          <p:nvPr/>
        </p:nvGrpSpPr>
        <p:grpSpPr bwMode="auto">
          <a:xfrm>
            <a:off x="2514600" y="2209800"/>
            <a:ext cx="5029200" cy="4648200"/>
            <a:chOff x="1584" y="1392"/>
            <a:chExt cx="3168" cy="2928"/>
          </a:xfrm>
        </p:grpSpPr>
        <p:sp>
          <p:nvSpPr>
            <p:cNvPr id="32784" name="Text Box 14"/>
            <p:cNvSpPr txBox="1">
              <a:spLocks noChangeArrowheads="1"/>
            </p:cNvSpPr>
            <p:nvPr/>
          </p:nvSpPr>
          <p:spPr bwMode="auto">
            <a:xfrm>
              <a:off x="3840" y="3829"/>
              <a:ext cx="816" cy="491"/>
            </a:xfrm>
            <a:prstGeom prst="rect">
              <a:avLst/>
            </a:prstGeom>
            <a:noFill/>
            <a:ln w="9525">
              <a:noFill/>
              <a:miter lim="800000"/>
              <a:headEnd/>
              <a:tailEnd/>
            </a:ln>
          </p:spPr>
          <p:txBody>
            <a:bodyPr>
              <a:spAutoFit/>
            </a:bodyPr>
            <a:lstStyle/>
            <a:p>
              <a:pPr algn="ctr">
                <a:spcBef>
                  <a:spcPct val="50000"/>
                </a:spcBef>
              </a:pPr>
              <a:r>
                <a:rPr lang="en-US" b="1">
                  <a:latin typeface="Calibri" pitchFamily="34" charset="0"/>
                </a:rPr>
                <a:t>5</a:t>
              </a:r>
              <a:r>
                <a:rPr lang="en-US" b="1" baseline="30000">
                  <a:latin typeface="Calibri" pitchFamily="34" charset="0"/>
                </a:rPr>
                <a:t>th</a:t>
              </a:r>
              <a:r>
                <a:rPr lang="en-US" b="1">
                  <a:latin typeface="Calibri" pitchFamily="34" charset="0"/>
                </a:rPr>
                <a:t> Grade </a:t>
              </a:r>
            </a:p>
            <a:p>
              <a:pPr algn="ctr">
                <a:spcBef>
                  <a:spcPct val="50000"/>
                </a:spcBef>
              </a:pPr>
              <a:r>
                <a:rPr lang="en-US" b="1">
                  <a:latin typeface="Calibri" pitchFamily="34" charset="0"/>
                </a:rPr>
                <a:t>2009</a:t>
              </a:r>
            </a:p>
          </p:txBody>
        </p:sp>
        <p:sp>
          <p:nvSpPr>
            <p:cNvPr id="32785" name="Line 15"/>
            <p:cNvSpPr>
              <a:spLocks noChangeShapeType="1"/>
            </p:cNvSpPr>
            <p:nvPr/>
          </p:nvSpPr>
          <p:spPr bwMode="auto">
            <a:xfrm>
              <a:off x="1584" y="4032"/>
              <a:ext cx="336" cy="0"/>
            </a:xfrm>
            <a:prstGeom prst="line">
              <a:avLst/>
            </a:prstGeom>
            <a:noFill/>
            <a:ln w="38100">
              <a:solidFill>
                <a:schemeClr val="tx1"/>
              </a:solidFill>
              <a:round/>
              <a:headEnd/>
              <a:tailEnd type="triangle" w="med" len="med"/>
            </a:ln>
          </p:spPr>
          <p:txBody>
            <a:bodyPr/>
            <a:lstStyle/>
            <a:p>
              <a:endParaRPr lang="en-US"/>
            </a:p>
          </p:txBody>
        </p:sp>
        <p:sp>
          <p:nvSpPr>
            <p:cNvPr id="32786" name="Text Box 16"/>
            <p:cNvSpPr txBox="1">
              <a:spLocks noChangeArrowheads="1"/>
            </p:cNvSpPr>
            <p:nvPr/>
          </p:nvSpPr>
          <p:spPr bwMode="auto">
            <a:xfrm>
              <a:off x="2160" y="3796"/>
              <a:ext cx="1056" cy="428"/>
            </a:xfrm>
            <a:prstGeom prst="rect">
              <a:avLst/>
            </a:prstGeom>
            <a:noFill/>
            <a:ln w="38100">
              <a:solidFill>
                <a:schemeClr val="tx1"/>
              </a:solidFill>
              <a:miter lim="800000"/>
              <a:headEnd/>
              <a:tailEnd/>
            </a:ln>
          </p:spPr>
          <p:txBody>
            <a:bodyPr>
              <a:spAutoFit/>
            </a:bodyPr>
            <a:lstStyle/>
            <a:p>
              <a:pPr algn="ctr">
                <a:spcBef>
                  <a:spcPct val="50000"/>
                </a:spcBef>
              </a:pPr>
              <a:r>
                <a:rPr lang="en-US" b="1">
                  <a:latin typeface="Calibri" pitchFamily="34" charset="0"/>
                </a:rPr>
                <a:t>Same Students</a:t>
              </a:r>
            </a:p>
          </p:txBody>
        </p:sp>
        <p:sp>
          <p:nvSpPr>
            <p:cNvPr id="32787" name="Line 17"/>
            <p:cNvSpPr>
              <a:spLocks noChangeShapeType="1"/>
            </p:cNvSpPr>
            <p:nvPr/>
          </p:nvSpPr>
          <p:spPr bwMode="auto">
            <a:xfrm>
              <a:off x="3456" y="4032"/>
              <a:ext cx="288" cy="0"/>
            </a:xfrm>
            <a:prstGeom prst="line">
              <a:avLst/>
            </a:prstGeom>
            <a:noFill/>
            <a:ln w="38100">
              <a:solidFill>
                <a:schemeClr val="tx1"/>
              </a:solidFill>
              <a:round/>
              <a:headEnd/>
              <a:tailEnd type="triangle" w="med" len="med"/>
            </a:ln>
          </p:spPr>
          <p:txBody>
            <a:bodyPr/>
            <a:lstStyle/>
            <a:p>
              <a:endParaRPr lang="en-US"/>
            </a:p>
          </p:txBody>
        </p:sp>
        <p:sp>
          <p:nvSpPr>
            <p:cNvPr id="32788" name="Line 18"/>
            <p:cNvSpPr>
              <a:spLocks noChangeShapeType="1"/>
            </p:cNvSpPr>
            <p:nvPr/>
          </p:nvSpPr>
          <p:spPr bwMode="auto">
            <a:xfrm flipH="1" flipV="1">
              <a:off x="4224" y="2640"/>
              <a:ext cx="0" cy="1008"/>
            </a:xfrm>
            <a:prstGeom prst="line">
              <a:avLst/>
            </a:prstGeom>
            <a:noFill/>
            <a:ln w="38100">
              <a:solidFill>
                <a:srgbClr val="FF3300"/>
              </a:solidFill>
              <a:round/>
              <a:headEnd/>
              <a:tailEnd type="triangle" w="med" len="med"/>
            </a:ln>
          </p:spPr>
          <p:txBody>
            <a:bodyPr/>
            <a:lstStyle/>
            <a:p>
              <a:endParaRPr lang="en-US"/>
            </a:p>
          </p:txBody>
        </p:sp>
        <p:sp>
          <p:nvSpPr>
            <p:cNvPr id="32789" name="Text Box 19"/>
            <p:cNvSpPr txBox="1">
              <a:spLocks noChangeArrowheads="1"/>
            </p:cNvSpPr>
            <p:nvPr/>
          </p:nvSpPr>
          <p:spPr bwMode="auto">
            <a:xfrm>
              <a:off x="4032" y="2448"/>
              <a:ext cx="480" cy="231"/>
            </a:xfrm>
            <a:prstGeom prst="rect">
              <a:avLst/>
            </a:prstGeom>
            <a:noFill/>
            <a:ln w="9525">
              <a:noFill/>
              <a:miter lim="800000"/>
              <a:headEnd/>
              <a:tailEnd/>
            </a:ln>
          </p:spPr>
          <p:txBody>
            <a:bodyPr>
              <a:spAutoFit/>
            </a:bodyPr>
            <a:lstStyle/>
            <a:p>
              <a:pPr>
                <a:spcBef>
                  <a:spcPct val="50000"/>
                </a:spcBef>
              </a:pPr>
              <a:r>
                <a:rPr lang="en-US" b="1">
                  <a:solidFill>
                    <a:srgbClr val="FF3300"/>
                  </a:solidFill>
                  <a:latin typeface="Calibri" pitchFamily="34" charset="0"/>
                </a:rPr>
                <a:t>46%</a:t>
              </a:r>
            </a:p>
          </p:txBody>
        </p:sp>
        <p:sp>
          <p:nvSpPr>
            <p:cNvPr id="32790" name="Text Box 30"/>
            <p:cNvSpPr txBox="1">
              <a:spLocks noChangeArrowheads="1"/>
            </p:cNvSpPr>
            <p:nvPr/>
          </p:nvSpPr>
          <p:spPr bwMode="auto">
            <a:xfrm>
              <a:off x="1968" y="1392"/>
              <a:ext cx="2784" cy="577"/>
            </a:xfrm>
            <a:prstGeom prst="rect">
              <a:avLst/>
            </a:prstGeom>
            <a:noFill/>
            <a:ln w="9525">
              <a:noFill/>
              <a:miter lim="800000"/>
              <a:headEnd/>
              <a:tailEnd/>
            </a:ln>
          </p:spPr>
          <p:txBody>
            <a:bodyPr>
              <a:spAutoFit/>
            </a:bodyPr>
            <a:lstStyle/>
            <a:p>
              <a:pPr>
                <a:spcBef>
                  <a:spcPct val="50000"/>
                </a:spcBef>
              </a:pPr>
              <a:r>
                <a:rPr lang="en-US" b="1">
                  <a:solidFill>
                    <a:srgbClr val="FF3300"/>
                  </a:solidFill>
                  <a:latin typeface="Calibri" pitchFamily="34" charset="0"/>
                </a:rPr>
                <a:t>Students and Schools can show improvement but have valued added results that are negative</a:t>
              </a:r>
              <a:r>
                <a:rPr lang="en-US">
                  <a:latin typeface="Calibri" pitchFamily="34" charset="0"/>
                </a:rPr>
                <a:t>.</a:t>
              </a:r>
            </a:p>
          </p:txBody>
        </p:sp>
      </p:grpSp>
      <p:sp>
        <p:nvSpPr>
          <p:cNvPr id="32782" name="Text Box 32"/>
          <p:cNvSpPr txBox="1">
            <a:spLocks noChangeArrowheads="1"/>
          </p:cNvSpPr>
          <p:nvPr/>
        </p:nvSpPr>
        <p:spPr bwMode="auto">
          <a:xfrm>
            <a:off x="152400" y="2971800"/>
            <a:ext cx="1752600" cy="641350"/>
          </a:xfrm>
          <a:prstGeom prst="rect">
            <a:avLst/>
          </a:prstGeom>
          <a:noFill/>
          <a:ln w="9525">
            <a:noFill/>
            <a:miter lim="800000"/>
            <a:headEnd/>
            <a:tailEnd/>
          </a:ln>
        </p:spPr>
        <p:txBody>
          <a:bodyPr>
            <a:spAutoFit/>
          </a:bodyPr>
          <a:lstStyle/>
          <a:p>
            <a:pPr algn="ctr">
              <a:spcBef>
                <a:spcPct val="50000"/>
              </a:spcBef>
            </a:pPr>
            <a:r>
              <a:rPr lang="en-US" b="1">
                <a:latin typeface="Calibri" pitchFamily="34" charset="0"/>
              </a:rPr>
              <a:t>Expected Performance</a:t>
            </a:r>
          </a:p>
        </p:txBody>
      </p:sp>
      <p:sp>
        <p:nvSpPr>
          <p:cNvPr id="32783" name="Line 33"/>
          <p:cNvSpPr>
            <a:spLocks noChangeShapeType="1"/>
          </p:cNvSpPr>
          <p:nvPr/>
        </p:nvSpPr>
        <p:spPr bwMode="auto">
          <a:xfrm>
            <a:off x="1828800" y="3429000"/>
            <a:ext cx="685800" cy="304800"/>
          </a:xfrm>
          <a:prstGeom prst="line">
            <a:avLst/>
          </a:prstGeom>
          <a:noFill/>
          <a:ln w="38100">
            <a:solidFill>
              <a:schemeClr val="tx1"/>
            </a:solidFill>
            <a:round/>
            <a:headEnd/>
            <a:tailEnd type="triangle" w="med" len="med"/>
          </a:ln>
        </p:spPr>
        <p:txBody>
          <a:bodyP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22"/>
                                        </p:tgtEl>
                                        <p:attrNameLst>
                                          <p:attrName>style.visibility</p:attrName>
                                        </p:attrNameLst>
                                      </p:cBhvr>
                                      <p:to>
                                        <p:strVal val="visible"/>
                                      </p:to>
                                    </p:set>
                                    <p:animEffect transition="in" filter="checkerboard(across)">
                                      <p:cBhvr>
                                        <p:cTn id="12" dur="500"/>
                                        <p:tgtEl>
                                          <p:spTgt spid="13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a:grpSpLocks/>
          </p:cNvGrpSpPr>
          <p:nvPr/>
        </p:nvGrpSpPr>
        <p:grpSpPr bwMode="auto">
          <a:xfrm>
            <a:off x="304800" y="3429000"/>
            <a:ext cx="8077200" cy="3048000"/>
            <a:chOff x="76200" y="3886200"/>
            <a:chExt cx="8839200" cy="3217060"/>
          </a:xfrm>
        </p:grpSpPr>
        <p:cxnSp>
          <p:nvCxnSpPr>
            <p:cNvPr id="3" name="Straight Connector 2"/>
            <p:cNvCxnSpPr/>
            <p:nvPr/>
          </p:nvCxnSpPr>
          <p:spPr bwMode="auto">
            <a:xfrm>
              <a:off x="76200" y="6171653"/>
              <a:ext cx="8839200"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bwMode="auto">
            <a:xfrm rot="5400000">
              <a:off x="-227912"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bwMode="auto">
            <a:xfrm rot="5400000">
              <a:off x="5009940"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bwMode="auto">
            <a:xfrm rot="5400000">
              <a:off x="6238185"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auto">
            <a:xfrm rot="5400000">
              <a:off x="7464693"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bwMode="auto">
            <a:xfrm rot="5400000">
              <a:off x="8611288"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auto">
            <a:xfrm rot="5400000">
              <a:off x="1571893"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auto">
            <a:xfrm rot="5400000">
              <a:off x="2718488"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auto">
            <a:xfrm rot="5400000">
              <a:off x="3885929"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rot="5400000">
              <a:off x="671990" y="6172491"/>
              <a:ext cx="608225"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34829" name="Picture 14" descr="http://secure.lynbrook.k12.ny.us/jlionetti/students%20singing%20cartoon%20on%20poems%20page.gif"/>
            <p:cNvPicPr>
              <a:picLocks noChangeAspect="1" noChangeArrowheads="1"/>
            </p:cNvPicPr>
            <p:nvPr/>
          </p:nvPicPr>
          <p:blipFill>
            <a:blip r:embed="rId3"/>
            <a:srcRect t="39999" r="71165" b="33846"/>
            <a:stretch>
              <a:fillRect/>
            </a:stretch>
          </p:blipFill>
          <p:spPr bwMode="auto">
            <a:xfrm>
              <a:off x="2133600" y="5334000"/>
              <a:ext cx="530225" cy="427038"/>
            </a:xfrm>
            <a:prstGeom prst="rect">
              <a:avLst/>
            </a:prstGeom>
            <a:noFill/>
            <a:ln w="9525">
              <a:noFill/>
              <a:miter lim="800000"/>
              <a:headEnd/>
              <a:tailEnd/>
            </a:ln>
          </p:spPr>
        </p:pic>
        <p:pic>
          <p:nvPicPr>
            <p:cNvPr id="34830" name="Picture 26" descr="http://mrs-brunell.org/images/cartoon%20students2.gif"/>
            <p:cNvPicPr>
              <a:picLocks noChangeAspect="1" noChangeArrowheads="1"/>
            </p:cNvPicPr>
            <p:nvPr/>
          </p:nvPicPr>
          <p:blipFill>
            <a:blip r:embed="rId4"/>
            <a:srcRect l="6583" t="9091" r="75539" b="59091"/>
            <a:stretch>
              <a:fillRect/>
            </a:stretch>
          </p:blipFill>
          <p:spPr bwMode="auto">
            <a:xfrm>
              <a:off x="3810000" y="3886200"/>
              <a:ext cx="614423" cy="577850"/>
            </a:xfrm>
            <a:prstGeom prst="rect">
              <a:avLst/>
            </a:prstGeom>
            <a:noFill/>
            <a:ln w="9525">
              <a:noFill/>
              <a:miter lim="800000"/>
              <a:headEnd/>
              <a:tailEnd/>
            </a:ln>
          </p:spPr>
        </p:pic>
        <p:pic>
          <p:nvPicPr>
            <p:cNvPr id="34831" name="Picture 28" descr="http://mrs-brunell.org/images/cartoon%20students2.gif"/>
            <p:cNvPicPr>
              <a:picLocks noChangeAspect="1" noChangeArrowheads="1"/>
            </p:cNvPicPr>
            <p:nvPr/>
          </p:nvPicPr>
          <p:blipFill>
            <a:blip r:embed="rId4"/>
            <a:srcRect l="78032" t="1613" b="62903"/>
            <a:stretch>
              <a:fillRect/>
            </a:stretch>
          </p:blipFill>
          <p:spPr bwMode="auto">
            <a:xfrm>
              <a:off x="5486400" y="4648200"/>
              <a:ext cx="600075" cy="512763"/>
            </a:xfrm>
            <a:prstGeom prst="rect">
              <a:avLst/>
            </a:prstGeom>
            <a:noFill/>
            <a:ln w="9525">
              <a:noFill/>
              <a:miter lim="800000"/>
              <a:headEnd/>
              <a:tailEnd/>
            </a:ln>
          </p:spPr>
        </p:pic>
        <p:pic>
          <p:nvPicPr>
            <p:cNvPr id="34832" name="Picture 32" descr="http://www.esmschools.org/Data/FileManager/Minoa/Patrick/cartoon_children.jpg"/>
            <p:cNvPicPr>
              <a:picLocks noChangeAspect="1" noChangeArrowheads="1"/>
            </p:cNvPicPr>
            <p:nvPr/>
          </p:nvPicPr>
          <p:blipFill>
            <a:blip r:embed="rId5"/>
            <a:srcRect l="39758" t="6154" r="42735" b="69231"/>
            <a:stretch>
              <a:fillRect/>
            </a:stretch>
          </p:blipFill>
          <p:spPr bwMode="auto">
            <a:xfrm>
              <a:off x="6705600" y="5334000"/>
              <a:ext cx="523875" cy="441325"/>
            </a:xfrm>
            <a:prstGeom prst="rect">
              <a:avLst/>
            </a:prstGeom>
            <a:noFill/>
            <a:ln w="9525">
              <a:noFill/>
              <a:miter lim="800000"/>
              <a:headEnd/>
              <a:tailEnd/>
            </a:ln>
          </p:spPr>
        </p:pic>
        <p:pic>
          <p:nvPicPr>
            <p:cNvPr id="34833" name="Picture 2" descr="http://www3.babson.edu/Centers/Glavin/GPS/ISS/images/cartoon_students.gif"/>
            <p:cNvPicPr>
              <a:picLocks noChangeAspect="1" noChangeArrowheads="1"/>
            </p:cNvPicPr>
            <p:nvPr/>
          </p:nvPicPr>
          <p:blipFill>
            <a:blip r:embed="rId6"/>
            <a:srcRect l="1865" t="25000" r="83484" b="51666"/>
            <a:stretch>
              <a:fillRect/>
            </a:stretch>
          </p:blipFill>
          <p:spPr bwMode="auto">
            <a:xfrm>
              <a:off x="1219200" y="5181600"/>
              <a:ext cx="519112" cy="508000"/>
            </a:xfrm>
            <a:prstGeom prst="rect">
              <a:avLst/>
            </a:prstGeom>
            <a:noFill/>
            <a:ln w="9525">
              <a:noFill/>
              <a:miter lim="800000"/>
              <a:headEnd/>
              <a:tailEnd/>
            </a:ln>
          </p:spPr>
        </p:pic>
        <p:pic>
          <p:nvPicPr>
            <p:cNvPr id="34834" name="Picture 4" descr="http://www3.babson.edu/Centers/Glavin/GPS/ISS/images/cartoon_students.gif"/>
            <p:cNvPicPr>
              <a:picLocks noChangeAspect="1" noChangeArrowheads="1"/>
            </p:cNvPicPr>
            <p:nvPr/>
          </p:nvPicPr>
          <p:blipFill>
            <a:blip r:embed="rId6"/>
            <a:srcRect l="16386" t="31667" r="61935" b="43333"/>
            <a:stretch>
              <a:fillRect/>
            </a:stretch>
          </p:blipFill>
          <p:spPr bwMode="auto">
            <a:xfrm>
              <a:off x="5943600" y="5257800"/>
              <a:ext cx="644525" cy="457200"/>
            </a:xfrm>
            <a:prstGeom prst="rect">
              <a:avLst/>
            </a:prstGeom>
            <a:noFill/>
            <a:ln w="9525">
              <a:noFill/>
              <a:miter lim="800000"/>
              <a:headEnd/>
              <a:tailEnd/>
            </a:ln>
          </p:spPr>
        </p:pic>
        <p:pic>
          <p:nvPicPr>
            <p:cNvPr id="34835" name="Picture 8" descr="http://www3.babson.edu/Centers/Glavin/GPS/ISS/images/cartoon_students.gif"/>
            <p:cNvPicPr>
              <a:picLocks noChangeAspect="1" noChangeArrowheads="1"/>
            </p:cNvPicPr>
            <p:nvPr/>
          </p:nvPicPr>
          <p:blipFill>
            <a:blip r:embed="rId6"/>
            <a:srcRect l="59010" t="26318" r="26537" b="48682"/>
            <a:stretch>
              <a:fillRect/>
            </a:stretch>
          </p:blipFill>
          <p:spPr bwMode="auto">
            <a:xfrm>
              <a:off x="4495800" y="4602740"/>
              <a:ext cx="533400" cy="567747"/>
            </a:xfrm>
            <a:prstGeom prst="rect">
              <a:avLst/>
            </a:prstGeom>
            <a:noFill/>
            <a:ln w="9525">
              <a:noFill/>
              <a:miter lim="800000"/>
              <a:headEnd/>
              <a:tailEnd/>
            </a:ln>
          </p:spPr>
        </p:pic>
        <p:pic>
          <p:nvPicPr>
            <p:cNvPr id="34836" name="Picture 18" descr="http://secure.lynbrook.k12.ny.us/jlionetti/students%20singing%20cartoon%20on%20poems%20page.gif"/>
            <p:cNvPicPr>
              <a:picLocks noChangeAspect="1" noChangeArrowheads="1"/>
            </p:cNvPicPr>
            <p:nvPr/>
          </p:nvPicPr>
          <p:blipFill>
            <a:blip r:embed="rId3"/>
            <a:srcRect l="75294" t="42136" b="32500"/>
            <a:stretch>
              <a:fillRect/>
            </a:stretch>
          </p:blipFill>
          <p:spPr bwMode="auto">
            <a:xfrm>
              <a:off x="2743200" y="4648200"/>
              <a:ext cx="481013" cy="485775"/>
            </a:xfrm>
            <a:prstGeom prst="rect">
              <a:avLst/>
            </a:prstGeom>
            <a:noFill/>
            <a:ln w="9525">
              <a:noFill/>
              <a:miter lim="800000"/>
              <a:headEnd/>
              <a:tailEnd/>
            </a:ln>
          </p:spPr>
        </p:pic>
        <p:pic>
          <p:nvPicPr>
            <p:cNvPr id="34837" name="Picture 6" descr="http://www3.babson.edu/Centers/Glavin/GPS/ISS/images/cartoon_students.gif"/>
            <p:cNvPicPr>
              <a:picLocks noChangeAspect="1" noChangeArrowheads="1"/>
            </p:cNvPicPr>
            <p:nvPr/>
          </p:nvPicPr>
          <p:blipFill>
            <a:blip r:embed="rId6"/>
            <a:srcRect l="38194" t="10001" r="44258" b="54385"/>
            <a:stretch>
              <a:fillRect/>
            </a:stretch>
          </p:blipFill>
          <p:spPr bwMode="auto">
            <a:xfrm>
              <a:off x="7467600" y="5257800"/>
              <a:ext cx="411163" cy="514350"/>
            </a:xfrm>
            <a:prstGeom prst="rect">
              <a:avLst/>
            </a:prstGeom>
            <a:noFill/>
            <a:ln w="9525">
              <a:noFill/>
              <a:miter lim="800000"/>
              <a:headEnd/>
              <a:tailEnd/>
            </a:ln>
          </p:spPr>
        </p:pic>
        <p:pic>
          <p:nvPicPr>
            <p:cNvPr id="34838" name="Picture 10" descr="http://www3.babson.edu/Centers/Glavin/GPS/ISS/images/cartoon_students.gif"/>
            <p:cNvPicPr>
              <a:picLocks noChangeAspect="1" noChangeArrowheads="1"/>
            </p:cNvPicPr>
            <p:nvPr/>
          </p:nvPicPr>
          <p:blipFill>
            <a:blip r:embed="rId6"/>
            <a:srcRect l="80516" t="26666" r="1054" b="47852"/>
            <a:stretch>
              <a:fillRect/>
            </a:stretch>
          </p:blipFill>
          <p:spPr bwMode="auto">
            <a:xfrm>
              <a:off x="8229600" y="5257800"/>
              <a:ext cx="625475" cy="531813"/>
            </a:xfrm>
            <a:prstGeom prst="rect">
              <a:avLst/>
            </a:prstGeom>
            <a:noFill/>
            <a:ln w="9525">
              <a:noFill/>
              <a:miter lim="800000"/>
              <a:headEnd/>
              <a:tailEnd/>
            </a:ln>
          </p:spPr>
        </p:pic>
        <p:pic>
          <p:nvPicPr>
            <p:cNvPr id="34839" name="Picture 16" descr="http://secure.lynbrook.k12.ny.us/jlionetti/students%20singing%20cartoon%20on%20poems%20page.gif"/>
            <p:cNvPicPr>
              <a:picLocks noChangeAspect="1" noChangeArrowheads="1"/>
            </p:cNvPicPr>
            <p:nvPr/>
          </p:nvPicPr>
          <p:blipFill>
            <a:blip r:embed="rId3"/>
            <a:srcRect l="9122" t="11063" r="61688" b="61281"/>
            <a:stretch>
              <a:fillRect/>
            </a:stretch>
          </p:blipFill>
          <p:spPr bwMode="auto">
            <a:xfrm>
              <a:off x="4648200" y="3886200"/>
              <a:ext cx="543787" cy="506413"/>
            </a:xfrm>
            <a:prstGeom prst="rect">
              <a:avLst/>
            </a:prstGeom>
            <a:noFill/>
            <a:ln w="9525">
              <a:noFill/>
              <a:miter lim="800000"/>
              <a:headEnd/>
              <a:tailEnd/>
            </a:ln>
          </p:spPr>
        </p:pic>
        <p:pic>
          <p:nvPicPr>
            <p:cNvPr id="34840" name="Picture 30" descr="http://www.esmschools.org/Data/FileManager/Minoa/Patrick/cartoon_children.jpg"/>
            <p:cNvPicPr>
              <a:picLocks noChangeAspect="1" noChangeArrowheads="1"/>
            </p:cNvPicPr>
            <p:nvPr/>
          </p:nvPicPr>
          <p:blipFill>
            <a:blip r:embed="rId7"/>
            <a:srcRect l="10796" t="7692" r="67451" b="66154"/>
            <a:stretch>
              <a:fillRect/>
            </a:stretch>
          </p:blipFill>
          <p:spPr bwMode="auto">
            <a:xfrm>
              <a:off x="304800" y="5257800"/>
              <a:ext cx="574675" cy="460375"/>
            </a:xfrm>
            <a:prstGeom prst="rect">
              <a:avLst/>
            </a:prstGeom>
            <a:noFill/>
            <a:ln w="9525">
              <a:noFill/>
              <a:miter lim="800000"/>
              <a:headEnd/>
              <a:tailEnd/>
            </a:ln>
          </p:spPr>
        </p:pic>
        <p:pic>
          <p:nvPicPr>
            <p:cNvPr id="34841" name="Picture 5" descr="http://www3.7oaks.org/site/ruppenthal/file/Clipart_Cartoon_Design_04.gif"/>
            <p:cNvPicPr>
              <a:picLocks noChangeAspect="1" noChangeArrowheads="1"/>
            </p:cNvPicPr>
            <p:nvPr/>
          </p:nvPicPr>
          <p:blipFill>
            <a:blip r:embed="rId8"/>
            <a:srcRect l="37778" t="4443" r="20000" b="55556"/>
            <a:stretch>
              <a:fillRect/>
            </a:stretch>
          </p:blipFill>
          <p:spPr bwMode="auto">
            <a:xfrm>
              <a:off x="1676400" y="4648200"/>
              <a:ext cx="601663" cy="569913"/>
            </a:xfrm>
            <a:prstGeom prst="rect">
              <a:avLst/>
            </a:prstGeom>
            <a:noFill/>
            <a:ln w="9525">
              <a:noFill/>
              <a:miter lim="800000"/>
              <a:headEnd/>
              <a:tailEnd/>
            </a:ln>
          </p:spPr>
        </p:pic>
        <p:pic>
          <p:nvPicPr>
            <p:cNvPr id="34842" name="Picture 7" descr="http://schlib.pbworks.com/f/cool-cartoon-431741.png"/>
            <p:cNvPicPr>
              <a:picLocks noChangeAspect="1" noChangeArrowheads="1"/>
            </p:cNvPicPr>
            <p:nvPr/>
          </p:nvPicPr>
          <p:blipFill>
            <a:blip r:embed="rId9"/>
            <a:srcRect l="49828" t="66537" r="29758" b="11154"/>
            <a:stretch>
              <a:fillRect/>
            </a:stretch>
          </p:blipFill>
          <p:spPr bwMode="auto">
            <a:xfrm>
              <a:off x="4495800" y="5334000"/>
              <a:ext cx="533400" cy="457200"/>
            </a:xfrm>
            <a:prstGeom prst="rect">
              <a:avLst/>
            </a:prstGeom>
            <a:noFill/>
            <a:ln w="9525">
              <a:noFill/>
              <a:miter lim="800000"/>
              <a:headEnd/>
              <a:tailEnd/>
            </a:ln>
          </p:spPr>
        </p:pic>
        <p:pic>
          <p:nvPicPr>
            <p:cNvPr id="34843" name="Picture 9" descr="http://www.istockphoto.com/file_thumbview_approve/9891617/2/istockphoto_9891617-children-group-cartoon.jpg"/>
            <p:cNvPicPr>
              <a:picLocks noChangeAspect="1" noChangeArrowheads="1"/>
            </p:cNvPicPr>
            <p:nvPr/>
          </p:nvPicPr>
          <p:blipFill>
            <a:blip r:embed="rId10"/>
            <a:srcRect l="8000" r="60001" b="72632"/>
            <a:stretch>
              <a:fillRect/>
            </a:stretch>
          </p:blipFill>
          <p:spPr bwMode="auto">
            <a:xfrm>
              <a:off x="3429000" y="4648200"/>
              <a:ext cx="609600" cy="660400"/>
            </a:xfrm>
            <a:prstGeom prst="rect">
              <a:avLst/>
            </a:prstGeom>
            <a:noFill/>
            <a:ln w="9525">
              <a:noFill/>
              <a:miter lim="800000"/>
              <a:headEnd/>
              <a:tailEnd/>
            </a:ln>
          </p:spPr>
        </p:pic>
        <p:pic>
          <p:nvPicPr>
            <p:cNvPr id="34844" name="Picture 11" descr="http://www.istockphoto.com/file_thumbview_approve/9891617/2/istockphoto_9891617-children-group-cartoon.jpg"/>
            <p:cNvPicPr>
              <a:picLocks noChangeAspect="1" noChangeArrowheads="1"/>
            </p:cNvPicPr>
            <p:nvPr/>
          </p:nvPicPr>
          <p:blipFill>
            <a:blip r:embed="rId11"/>
            <a:srcRect l="5333" t="48421" r="62666" b="24210"/>
            <a:stretch>
              <a:fillRect/>
            </a:stretch>
          </p:blipFill>
          <p:spPr bwMode="auto">
            <a:xfrm>
              <a:off x="3048000" y="5257800"/>
              <a:ext cx="533400" cy="577850"/>
            </a:xfrm>
            <a:prstGeom prst="rect">
              <a:avLst/>
            </a:prstGeom>
            <a:noFill/>
            <a:ln w="9525">
              <a:noFill/>
              <a:miter lim="800000"/>
              <a:headEnd/>
              <a:tailEnd/>
            </a:ln>
          </p:spPr>
        </p:pic>
        <p:pic>
          <p:nvPicPr>
            <p:cNvPr id="34845" name="Picture 13" descr="http://www.dampier.wa.edu.au/room10/seafood%20incursion/Cartoon-Children.jpg"/>
            <p:cNvPicPr>
              <a:picLocks noChangeAspect="1" noChangeArrowheads="1"/>
            </p:cNvPicPr>
            <p:nvPr/>
          </p:nvPicPr>
          <p:blipFill>
            <a:blip r:embed="rId12"/>
            <a:srcRect l="52632" t="1315" r="35526" b="88158"/>
            <a:stretch>
              <a:fillRect/>
            </a:stretch>
          </p:blipFill>
          <p:spPr bwMode="auto">
            <a:xfrm>
              <a:off x="5029200" y="5257800"/>
              <a:ext cx="609600" cy="541338"/>
            </a:xfrm>
            <a:prstGeom prst="rect">
              <a:avLst/>
            </a:prstGeom>
            <a:noFill/>
            <a:ln w="9525">
              <a:noFill/>
              <a:miter lim="800000"/>
              <a:headEnd/>
              <a:tailEnd/>
            </a:ln>
          </p:spPr>
        </p:pic>
        <p:pic>
          <p:nvPicPr>
            <p:cNvPr id="34846" name="Picture 15" descr="http://www.dampier.wa.edu.au/room10/seafood%20incursion/Cartoon-Children.jpg"/>
            <p:cNvPicPr>
              <a:picLocks noChangeAspect="1" noChangeArrowheads="1"/>
            </p:cNvPicPr>
            <p:nvPr/>
          </p:nvPicPr>
          <p:blipFill>
            <a:blip r:embed="rId12"/>
            <a:srcRect l="17542" t="34494" r="71609" b="54655"/>
            <a:stretch>
              <a:fillRect/>
            </a:stretch>
          </p:blipFill>
          <p:spPr bwMode="auto">
            <a:xfrm>
              <a:off x="3810000" y="5257800"/>
              <a:ext cx="609600" cy="609600"/>
            </a:xfrm>
            <a:prstGeom prst="rect">
              <a:avLst/>
            </a:prstGeom>
            <a:noFill/>
            <a:ln w="9525">
              <a:noFill/>
              <a:miter lim="800000"/>
              <a:headEnd/>
              <a:tailEnd/>
            </a:ln>
          </p:spPr>
        </p:pic>
        <p:sp>
          <p:nvSpPr>
            <p:cNvPr id="34847" name="TextBox 52"/>
            <p:cNvSpPr txBox="1">
              <a:spLocks noChangeArrowheads="1"/>
            </p:cNvSpPr>
            <p:nvPr/>
          </p:nvSpPr>
          <p:spPr bwMode="auto">
            <a:xfrm>
              <a:off x="3451167" y="6477001"/>
              <a:ext cx="1594658" cy="626259"/>
            </a:xfrm>
            <a:prstGeom prst="rect">
              <a:avLst/>
            </a:prstGeom>
            <a:noFill/>
            <a:ln w="9525">
              <a:noFill/>
              <a:miter lim="800000"/>
              <a:headEnd/>
              <a:tailEnd/>
            </a:ln>
          </p:spPr>
          <p:txBody>
            <a:bodyPr>
              <a:spAutoFit/>
            </a:bodyPr>
            <a:lstStyle/>
            <a:p>
              <a:r>
                <a:rPr lang="en-US" b="1">
                  <a:latin typeface="Calibri" pitchFamily="34" charset="0"/>
                </a:rPr>
                <a:t>50%</a:t>
              </a:r>
            </a:p>
          </p:txBody>
        </p:sp>
        <p:sp>
          <p:nvSpPr>
            <p:cNvPr id="34848" name="TextBox 53"/>
            <p:cNvSpPr txBox="1">
              <a:spLocks noChangeArrowheads="1"/>
            </p:cNvSpPr>
            <p:nvPr/>
          </p:nvSpPr>
          <p:spPr bwMode="auto">
            <a:xfrm>
              <a:off x="6641870" y="6477001"/>
              <a:ext cx="1630679" cy="626259"/>
            </a:xfrm>
            <a:prstGeom prst="rect">
              <a:avLst/>
            </a:prstGeom>
            <a:noFill/>
            <a:ln w="9525">
              <a:noFill/>
              <a:miter lim="800000"/>
              <a:headEnd/>
              <a:tailEnd/>
            </a:ln>
          </p:spPr>
          <p:txBody>
            <a:bodyPr>
              <a:spAutoFit/>
            </a:bodyPr>
            <a:lstStyle/>
            <a:p>
              <a:r>
                <a:rPr lang="en-US" b="1">
                  <a:latin typeface="Calibri" pitchFamily="34" charset="0"/>
                </a:rPr>
                <a:t>75%</a:t>
              </a:r>
            </a:p>
          </p:txBody>
        </p:sp>
        <p:sp>
          <p:nvSpPr>
            <p:cNvPr id="34849" name="TextBox 54"/>
            <p:cNvSpPr txBox="1">
              <a:spLocks noChangeArrowheads="1"/>
            </p:cNvSpPr>
            <p:nvPr/>
          </p:nvSpPr>
          <p:spPr bwMode="auto">
            <a:xfrm>
              <a:off x="1325881" y="6477001"/>
              <a:ext cx="1643148" cy="626259"/>
            </a:xfrm>
            <a:prstGeom prst="rect">
              <a:avLst/>
            </a:prstGeom>
            <a:noFill/>
            <a:ln w="9525">
              <a:noFill/>
              <a:miter lim="800000"/>
              <a:headEnd/>
              <a:tailEnd/>
            </a:ln>
          </p:spPr>
          <p:txBody>
            <a:bodyPr>
              <a:spAutoFit/>
            </a:bodyPr>
            <a:lstStyle/>
            <a:p>
              <a:r>
                <a:rPr lang="en-US" b="1">
                  <a:latin typeface="Calibri" pitchFamily="34" charset="0"/>
                </a:rPr>
                <a:t>25%</a:t>
              </a:r>
            </a:p>
          </p:txBody>
        </p:sp>
      </p:grpSp>
      <p:sp>
        <p:nvSpPr>
          <p:cNvPr id="34818" name="TextBox 34"/>
          <p:cNvSpPr txBox="1">
            <a:spLocks noChangeArrowheads="1"/>
          </p:cNvSpPr>
          <p:nvPr/>
        </p:nvSpPr>
        <p:spPr bwMode="auto">
          <a:xfrm>
            <a:off x="76200" y="838200"/>
            <a:ext cx="8991600" cy="2062163"/>
          </a:xfrm>
          <a:prstGeom prst="rect">
            <a:avLst/>
          </a:prstGeom>
          <a:noFill/>
          <a:ln w="9525">
            <a:noFill/>
            <a:miter lim="800000"/>
            <a:headEnd/>
            <a:tailEnd/>
          </a:ln>
        </p:spPr>
        <p:txBody>
          <a:bodyPr>
            <a:spAutoFit/>
          </a:bodyPr>
          <a:lstStyle/>
          <a:p>
            <a:pPr algn="ctr"/>
            <a:r>
              <a:rPr lang="en-US" sz="3200" b="1">
                <a:latin typeface="Calibri" pitchFamily="34" charset="0"/>
              </a:rPr>
              <a:t>Teachers  get a Percentile Score  . . . In other words</a:t>
            </a:r>
          </a:p>
          <a:p>
            <a:pPr algn="ctr"/>
            <a:r>
              <a:rPr lang="en-US" sz="3200" b="1">
                <a:latin typeface="Calibri" pitchFamily="34" charset="0"/>
              </a:rPr>
              <a:t>Teachers are “normed” (ranked) and</a:t>
            </a:r>
          </a:p>
          <a:p>
            <a:pPr algn="ctr"/>
            <a:r>
              <a:rPr lang="en-US" sz="3200" b="1">
                <a:latin typeface="Calibri" pitchFamily="34" charset="0"/>
              </a:rPr>
              <a:t> placed along a continuum for the purpose of probation, firing, merit pay,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srcRect t="16263"/>
          <a:stretch>
            <a:fillRect/>
          </a:stretch>
        </p:blipFill>
        <p:spPr bwMode="auto">
          <a:xfrm>
            <a:off x="-96838" y="1600200"/>
            <a:ext cx="9240838" cy="4419600"/>
          </a:xfrm>
          <a:prstGeom prst="rect">
            <a:avLst/>
          </a:prstGeom>
          <a:noFill/>
          <a:ln w="9525">
            <a:noFill/>
            <a:miter lim="800000"/>
            <a:headEnd/>
            <a:tailEnd/>
          </a:ln>
        </p:spPr>
      </p:pic>
      <p:sp>
        <p:nvSpPr>
          <p:cNvPr id="36866" name="TextBox 2"/>
          <p:cNvSpPr txBox="1">
            <a:spLocks noChangeArrowheads="1"/>
          </p:cNvSpPr>
          <p:nvPr/>
        </p:nvSpPr>
        <p:spPr bwMode="auto">
          <a:xfrm>
            <a:off x="914400" y="457200"/>
            <a:ext cx="7239000" cy="708025"/>
          </a:xfrm>
          <a:prstGeom prst="rect">
            <a:avLst/>
          </a:prstGeom>
          <a:noFill/>
          <a:ln w="9525">
            <a:noFill/>
            <a:miter lim="800000"/>
            <a:headEnd/>
            <a:tailEnd/>
          </a:ln>
        </p:spPr>
        <p:txBody>
          <a:bodyPr>
            <a:spAutoFit/>
          </a:bodyPr>
          <a:lstStyle/>
          <a:p>
            <a:pPr algn="ctr"/>
            <a:r>
              <a:rPr lang="en-US" sz="4000" b="1">
                <a:latin typeface="Calibri" pitchFamily="34" charset="0"/>
              </a:rPr>
              <a:t>Value Added Calculation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4"/>
          <p:cNvGrpSpPr>
            <a:grpSpLocks/>
          </p:cNvGrpSpPr>
          <p:nvPr/>
        </p:nvGrpSpPr>
        <p:grpSpPr bwMode="auto">
          <a:xfrm>
            <a:off x="0" y="1219200"/>
            <a:ext cx="9067800" cy="4591050"/>
            <a:chOff x="0" y="1200188"/>
            <a:chExt cx="8629650" cy="3829012"/>
          </a:xfrm>
        </p:grpSpPr>
        <p:pic>
          <p:nvPicPr>
            <p:cNvPr id="38915" name="Picture 3"/>
            <p:cNvPicPr>
              <a:picLocks noChangeAspect="1" noChangeArrowheads="1"/>
            </p:cNvPicPr>
            <p:nvPr/>
          </p:nvPicPr>
          <p:blipFill>
            <a:blip r:embed="rId3"/>
            <a:srcRect/>
            <a:stretch>
              <a:fillRect/>
            </a:stretch>
          </p:blipFill>
          <p:spPr bwMode="auto">
            <a:xfrm>
              <a:off x="3048000" y="1200188"/>
              <a:ext cx="5581650" cy="3829012"/>
            </a:xfrm>
            <a:prstGeom prst="rect">
              <a:avLst/>
            </a:prstGeom>
            <a:noFill/>
            <a:ln w="9525">
              <a:noFill/>
              <a:miter lim="800000"/>
              <a:headEnd/>
              <a:tailEnd/>
            </a:ln>
          </p:spPr>
        </p:pic>
        <p:pic>
          <p:nvPicPr>
            <p:cNvPr id="38916" name="Picture 3"/>
            <p:cNvPicPr>
              <a:picLocks noChangeAspect="1" noChangeArrowheads="1"/>
            </p:cNvPicPr>
            <p:nvPr/>
          </p:nvPicPr>
          <p:blipFill>
            <a:blip r:embed="rId3"/>
            <a:srcRect/>
            <a:stretch>
              <a:fillRect/>
            </a:stretch>
          </p:blipFill>
          <p:spPr bwMode="auto">
            <a:xfrm>
              <a:off x="0" y="1200188"/>
              <a:ext cx="5581650" cy="3829012"/>
            </a:xfrm>
            <a:prstGeom prst="rect">
              <a:avLst/>
            </a:prstGeom>
            <a:noFill/>
            <a:ln w="9525">
              <a:noFill/>
              <a:miter lim="800000"/>
              <a:headEnd/>
              <a:tailEnd/>
            </a:ln>
          </p:spPr>
        </p:pic>
      </p:grpSp>
      <p:sp>
        <p:nvSpPr>
          <p:cNvPr id="38914" name="TextBox 10"/>
          <p:cNvSpPr txBox="1">
            <a:spLocks noChangeArrowheads="1"/>
          </p:cNvSpPr>
          <p:nvPr/>
        </p:nvSpPr>
        <p:spPr bwMode="auto">
          <a:xfrm>
            <a:off x="2743200" y="152400"/>
            <a:ext cx="5715000" cy="584200"/>
          </a:xfrm>
          <a:prstGeom prst="rect">
            <a:avLst/>
          </a:prstGeom>
          <a:noFill/>
          <a:ln w="9525">
            <a:noFill/>
            <a:miter lim="800000"/>
            <a:headEnd/>
            <a:tailEnd/>
          </a:ln>
        </p:spPr>
        <p:txBody>
          <a:bodyPr>
            <a:spAutoFit/>
          </a:bodyPr>
          <a:lstStyle/>
          <a:p>
            <a:r>
              <a:rPr lang="en-US" sz="3200">
                <a:latin typeface="Calibri" pitchFamily="34" charset="0"/>
              </a:rPr>
              <a:t>  </a:t>
            </a:r>
            <a:r>
              <a:rPr lang="en-US" sz="3200" b="1">
                <a:latin typeface="Calibri" pitchFamily="34" charset="0"/>
              </a:rPr>
              <a:t>Teacher Effect Calculation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bwMode="auto">
          <a:xfrm>
            <a:off x="0" y="6248400"/>
            <a:ext cx="533400" cy="381000"/>
          </a:xfrm>
          <a:ln>
            <a:miter lim="800000"/>
            <a:headEnd/>
            <a:tailEnd/>
          </a:ln>
        </p:spPr>
        <p:txBody>
          <a:bodyPr wrap="square" numCol="1" compatLnSpc="1">
            <a:prstTxWarp prst="textNoShape">
              <a:avLst/>
            </a:prstTxWarp>
          </a:bodyPr>
          <a:lstStyle/>
          <a:p>
            <a:pPr>
              <a:defRPr/>
            </a:pPr>
            <a:fld id="{BC280BE9-E849-4802-AB71-DC8B177D4736}" type="slidenum">
              <a:rPr lang="en-US"/>
              <a:pPr>
                <a:defRPr/>
              </a:pPr>
              <a:t>21</a:t>
            </a:fld>
            <a:endParaRPr lang="en-US"/>
          </a:p>
        </p:txBody>
      </p:sp>
      <p:pic>
        <p:nvPicPr>
          <p:cNvPr id="40962" name="Picture 4"/>
          <p:cNvPicPr>
            <a:picLocks noChangeAspect="1" noChangeArrowheads="1"/>
          </p:cNvPicPr>
          <p:nvPr/>
        </p:nvPicPr>
        <p:blipFill>
          <a:blip r:embed="rId3"/>
          <a:srcRect/>
          <a:stretch>
            <a:fillRect/>
          </a:stretch>
        </p:blipFill>
        <p:spPr bwMode="auto">
          <a:xfrm>
            <a:off x="0" y="1676400"/>
            <a:ext cx="9144000" cy="2971800"/>
          </a:xfrm>
          <a:prstGeom prst="rect">
            <a:avLst/>
          </a:prstGeom>
          <a:noFill/>
          <a:ln w="9525">
            <a:noFill/>
            <a:miter lim="800000"/>
            <a:headEnd/>
            <a:tailEnd/>
          </a:ln>
        </p:spPr>
      </p:pic>
      <p:sp>
        <p:nvSpPr>
          <p:cNvPr id="40963" name="Rectangle 5"/>
          <p:cNvSpPr>
            <a:spLocks/>
          </p:cNvSpPr>
          <p:nvPr/>
        </p:nvSpPr>
        <p:spPr bwMode="auto">
          <a:xfrm>
            <a:off x="533400" y="228600"/>
            <a:ext cx="8229600" cy="1143000"/>
          </a:xfrm>
          <a:prstGeom prst="rect">
            <a:avLst/>
          </a:prstGeom>
          <a:noFill/>
          <a:ln w="9525">
            <a:noFill/>
            <a:miter lim="800000"/>
            <a:headEnd/>
            <a:tailEnd/>
          </a:ln>
        </p:spPr>
        <p:txBody>
          <a:bodyPr anchor="ctr"/>
          <a:lstStyle/>
          <a:p>
            <a:pPr algn="ctr"/>
            <a:r>
              <a:rPr lang="en-US" sz="4400">
                <a:solidFill>
                  <a:schemeClr val="tx2"/>
                </a:solidFill>
                <a:latin typeface="Tw Cen MT" pitchFamily="34" charset="0"/>
              </a:rPr>
              <a:t>Excerpt from 2010 New York City Teacher Value Added Report</a:t>
            </a:r>
          </a:p>
        </p:txBody>
      </p:sp>
      <p:sp>
        <p:nvSpPr>
          <p:cNvPr id="5" name="TextBox 4"/>
          <p:cNvSpPr txBox="1"/>
          <p:nvPr/>
        </p:nvSpPr>
        <p:spPr>
          <a:xfrm>
            <a:off x="228600" y="5029200"/>
            <a:ext cx="8382000" cy="1200150"/>
          </a:xfrm>
          <a:prstGeom prst="rect">
            <a:avLst/>
          </a:prstGeom>
          <a:solidFill>
            <a:schemeClr val="accent5">
              <a:lumMod val="20000"/>
              <a:lumOff val="80000"/>
            </a:schemeClr>
          </a:solidFill>
          <a:ln w="28575">
            <a:solidFill>
              <a:schemeClr val="tx1"/>
            </a:solidFill>
          </a:ln>
        </p:spPr>
        <p:txBody>
          <a:bodyPr>
            <a:spAutoFit/>
          </a:bodyPr>
          <a:lstStyle/>
          <a:p>
            <a:pPr fontAlgn="auto">
              <a:spcBef>
                <a:spcPts val="0"/>
              </a:spcBef>
              <a:spcAft>
                <a:spcPts val="0"/>
              </a:spcAft>
              <a:defRPr/>
            </a:pPr>
            <a:r>
              <a:rPr lang="en-US" sz="3600" b="1" dirty="0">
                <a:latin typeface="+mn-lt"/>
              </a:rPr>
              <a:t>For this teacher, we are 95% certain that she is between the 46</a:t>
            </a:r>
            <a:r>
              <a:rPr lang="en-US" sz="3600" b="1" baseline="30000" dirty="0">
                <a:latin typeface="+mn-lt"/>
              </a:rPr>
              <a:t>th</a:t>
            </a:r>
            <a:r>
              <a:rPr lang="en-US" sz="3600" b="1" dirty="0">
                <a:latin typeface="+mn-lt"/>
              </a:rPr>
              <a:t> and 84</a:t>
            </a:r>
            <a:r>
              <a:rPr lang="en-US" sz="3600" b="1" baseline="30000" dirty="0">
                <a:latin typeface="+mn-lt"/>
              </a:rPr>
              <a:t>th</a:t>
            </a:r>
            <a:r>
              <a:rPr lang="en-US" sz="3600" b="1" dirty="0">
                <a:latin typeface="+mn-lt"/>
              </a:rPr>
              <a:t> Percentile.</a:t>
            </a:r>
            <a:endParaRPr lang="en-US" sz="36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bwMode="auto">
          <a:xfrm>
            <a:off x="0" y="6248400"/>
            <a:ext cx="533400" cy="381000"/>
          </a:xfrm>
          <a:ln>
            <a:miter lim="800000"/>
            <a:headEnd/>
            <a:tailEnd/>
          </a:ln>
        </p:spPr>
        <p:txBody>
          <a:bodyPr wrap="square" numCol="1" compatLnSpc="1">
            <a:prstTxWarp prst="textNoShape">
              <a:avLst/>
            </a:prstTxWarp>
          </a:bodyPr>
          <a:lstStyle/>
          <a:p>
            <a:pPr>
              <a:defRPr/>
            </a:pPr>
            <a:fld id="{20323A1D-57B8-4C6A-8769-728397BDB4CE}" type="slidenum">
              <a:rPr lang="en-US"/>
              <a:pPr>
                <a:defRPr/>
              </a:pPr>
              <a:t>22</a:t>
            </a:fld>
            <a:endParaRPr lang="en-US"/>
          </a:p>
        </p:txBody>
      </p:sp>
      <p:sp>
        <p:nvSpPr>
          <p:cNvPr id="3" name="Rectangle 2"/>
          <p:cNvSpPr txBox="1">
            <a:spLocks/>
          </p:cNvSpPr>
          <p:nvPr/>
        </p:nvSpPr>
        <p:spPr>
          <a:xfrm>
            <a:off x="609600" y="228600"/>
            <a:ext cx="8153400" cy="990600"/>
          </a:xfrm>
          <a:prstGeom prst="rect">
            <a:avLst/>
          </a:prstGeom>
          <a:solidFill>
            <a:schemeClr val="bg1">
              <a:lumMod val="75000"/>
            </a:schemeClr>
          </a:solidFill>
          <a:ln w="38100">
            <a:solidFill>
              <a:schemeClr val="tx1"/>
            </a:solidFill>
          </a:ln>
        </p:spPr>
        <p:txBody>
          <a:bodyPr anchor="ctr">
            <a:normAutofit/>
          </a:bodyPr>
          <a:lstStyle/>
          <a:p>
            <a:pPr algn="ctr" fontAlgn="auto">
              <a:spcAft>
                <a:spcPts val="0"/>
              </a:spcAft>
              <a:defRPr/>
            </a:pPr>
            <a:r>
              <a:rPr lang="en-US" sz="4400" b="1" dirty="0">
                <a:latin typeface="+mj-lt"/>
                <a:ea typeface="+mj-ea"/>
                <a:cs typeface="+mj-cs"/>
              </a:rPr>
              <a:t>Illusion of Precision and Accuracy</a:t>
            </a:r>
          </a:p>
        </p:txBody>
      </p:sp>
      <p:sp>
        <p:nvSpPr>
          <p:cNvPr id="4" name="Rectangle 3"/>
          <p:cNvSpPr txBox="1">
            <a:spLocks/>
          </p:cNvSpPr>
          <p:nvPr/>
        </p:nvSpPr>
        <p:spPr>
          <a:xfrm>
            <a:off x="612775" y="1600200"/>
            <a:ext cx="8153400" cy="4525963"/>
          </a:xfrm>
          <a:prstGeom prst="rect">
            <a:avLst/>
          </a:prstGeom>
        </p:spPr>
        <p:txBody>
          <a:bodyPr>
            <a:normAutofit fontScale="92500"/>
          </a:bodyPr>
          <a:lstStyle/>
          <a:p>
            <a:pPr marL="342900" indent="-342900" fontAlgn="auto">
              <a:spcBef>
                <a:spcPct val="20000"/>
              </a:spcBef>
              <a:spcAft>
                <a:spcPts val="0"/>
              </a:spcAft>
              <a:buFont typeface="Arial" pitchFamily="34" charset="0"/>
              <a:buChar char="•"/>
              <a:defRPr/>
            </a:pPr>
            <a:r>
              <a:rPr lang="en-US" sz="3200" dirty="0">
                <a:latin typeface="+mn-lt"/>
              </a:rPr>
              <a:t>All value-added measures are </a:t>
            </a:r>
            <a:r>
              <a:rPr lang="en-US" sz="3200" i="1" dirty="0">
                <a:latin typeface="+mn-lt"/>
              </a:rPr>
              <a:t>estimates </a:t>
            </a:r>
            <a:r>
              <a:rPr lang="en-US" sz="3200" dirty="0">
                <a:latin typeface="+mn-lt"/>
              </a:rPr>
              <a:t>based on a statistical model</a:t>
            </a:r>
          </a:p>
          <a:p>
            <a:pPr marL="742950" lvl="1" indent="-285750" fontAlgn="auto">
              <a:spcBef>
                <a:spcPct val="20000"/>
              </a:spcBef>
              <a:spcAft>
                <a:spcPts val="0"/>
              </a:spcAft>
              <a:buFont typeface="Arial" pitchFamily="34" charset="0"/>
              <a:buChar char="–"/>
              <a:defRPr/>
            </a:pPr>
            <a:r>
              <a:rPr lang="en-US" sz="2800" dirty="0">
                <a:latin typeface="+mn-lt"/>
              </a:rPr>
              <a:t>Estimates are uncertain: They drive out a large “margin of error”</a:t>
            </a:r>
          </a:p>
          <a:p>
            <a:pPr fontAlgn="auto">
              <a:spcBef>
                <a:spcPct val="20000"/>
              </a:spcBef>
              <a:spcAft>
                <a:spcPts val="0"/>
              </a:spcAft>
              <a:defRPr/>
            </a:pPr>
            <a:endParaRPr lang="en-US" sz="3200" dirty="0">
              <a:latin typeface="+mn-lt"/>
            </a:endParaRPr>
          </a:p>
          <a:p>
            <a:pPr marL="342900" indent="-342900" fontAlgn="auto">
              <a:spcBef>
                <a:spcPct val="20000"/>
              </a:spcBef>
              <a:spcAft>
                <a:spcPts val="0"/>
              </a:spcAft>
              <a:buFont typeface="Arial" pitchFamily="34" charset="0"/>
              <a:buChar char="•"/>
              <a:defRPr/>
            </a:pPr>
            <a:r>
              <a:rPr lang="en-US" sz="3200" i="1" dirty="0">
                <a:latin typeface="+mn-lt"/>
              </a:rPr>
              <a:t>Ranking</a:t>
            </a:r>
            <a:r>
              <a:rPr lang="en-US" sz="3200" dirty="0">
                <a:latin typeface="+mn-lt"/>
              </a:rPr>
              <a:t> teachers requires precision and accuracy</a:t>
            </a:r>
          </a:p>
          <a:p>
            <a:pPr marL="742950" lvl="1" indent="-285750" fontAlgn="auto">
              <a:spcBef>
                <a:spcPct val="20000"/>
              </a:spcBef>
              <a:spcAft>
                <a:spcPts val="0"/>
              </a:spcAft>
              <a:buFont typeface="Arial" pitchFamily="34" charset="0"/>
              <a:buChar char="–"/>
              <a:defRPr/>
            </a:pPr>
            <a:r>
              <a:rPr lang="en-US" sz="2800" dirty="0">
                <a:latin typeface="+mn-lt"/>
              </a:rPr>
              <a:t>More reliable at the extreme ends of the spectrum</a:t>
            </a:r>
          </a:p>
          <a:p>
            <a:pPr marL="742950" lvl="1" indent="-285750" fontAlgn="auto">
              <a:spcBef>
                <a:spcPct val="20000"/>
              </a:spcBef>
              <a:spcAft>
                <a:spcPts val="0"/>
              </a:spcAft>
              <a:buFont typeface="Arial" pitchFamily="34" charset="0"/>
              <a:buChar char="–"/>
              <a:defRPr/>
            </a:pPr>
            <a:r>
              <a:rPr lang="en-US" sz="2800" dirty="0">
                <a:latin typeface="+mn-lt"/>
              </a:rPr>
              <a:t>More years helps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noChangeArrowheads="1"/>
          </p:cNvPicPr>
          <p:nvPr/>
        </p:nvPicPr>
        <p:blipFill>
          <a:blip r:embed="rId3"/>
          <a:srcRect l="12233" t="24586" r="57587" b="7018"/>
          <a:stretch>
            <a:fillRect/>
          </a:stretch>
        </p:blipFill>
        <p:spPr bwMode="auto">
          <a:xfrm>
            <a:off x="0" y="-20638"/>
            <a:ext cx="5257800" cy="6727826"/>
          </a:xfrm>
          <a:prstGeom prst="rect">
            <a:avLst/>
          </a:prstGeom>
          <a:noFill/>
          <a:ln w="9525">
            <a:noFill/>
            <a:miter lim="800000"/>
            <a:headEnd/>
            <a:tailEnd/>
          </a:ln>
        </p:spPr>
      </p:pic>
      <p:sp>
        <p:nvSpPr>
          <p:cNvPr id="45058" name="TextBox 2"/>
          <p:cNvSpPr txBox="1">
            <a:spLocks noChangeArrowheads="1"/>
          </p:cNvSpPr>
          <p:nvPr/>
        </p:nvSpPr>
        <p:spPr bwMode="auto">
          <a:xfrm>
            <a:off x="5486400" y="152400"/>
            <a:ext cx="3352800" cy="1816100"/>
          </a:xfrm>
          <a:prstGeom prst="rect">
            <a:avLst/>
          </a:prstGeom>
          <a:noFill/>
          <a:ln w="9525">
            <a:noFill/>
            <a:miter lim="800000"/>
            <a:headEnd/>
            <a:tailEnd/>
          </a:ln>
        </p:spPr>
        <p:txBody>
          <a:bodyPr>
            <a:spAutoFit/>
          </a:bodyPr>
          <a:lstStyle/>
          <a:p>
            <a:r>
              <a:rPr lang="en-US" sz="2800">
                <a:latin typeface="Calibri" pitchFamily="34" charset="0"/>
              </a:rPr>
              <a:t>Reliability Results from a five-year study in Miami Dade County Florida</a:t>
            </a:r>
          </a:p>
        </p:txBody>
      </p:sp>
      <p:sp>
        <p:nvSpPr>
          <p:cNvPr id="4" name="Right Brace 3"/>
          <p:cNvSpPr/>
          <p:nvPr/>
        </p:nvSpPr>
        <p:spPr>
          <a:xfrm>
            <a:off x="5105400" y="2667000"/>
            <a:ext cx="533400" cy="1143000"/>
          </a:xfrm>
          <a:prstGeom prst="rightBrace">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5060" name="TextBox 4"/>
          <p:cNvSpPr txBox="1">
            <a:spLocks noChangeArrowheads="1"/>
          </p:cNvSpPr>
          <p:nvPr/>
        </p:nvSpPr>
        <p:spPr bwMode="auto">
          <a:xfrm>
            <a:off x="5791200" y="2743200"/>
            <a:ext cx="2057400" cy="923925"/>
          </a:xfrm>
          <a:prstGeom prst="rect">
            <a:avLst/>
          </a:prstGeom>
          <a:noFill/>
          <a:ln w="9525">
            <a:noFill/>
            <a:miter lim="800000"/>
            <a:headEnd/>
            <a:tailEnd/>
          </a:ln>
        </p:spPr>
        <p:txBody>
          <a:bodyPr>
            <a:spAutoFit/>
          </a:bodyPr>
          <a:lstStyle/>
          <a:p>
            <a:r>
              <a:rPr lang="en-US">
                <a:latin typeface="Calibri" pitchFamily="34" charset="0"/>
              </a:rPr>
              <a:t>43% of the Teachers in the lowest three quintiles</a:t>
            </a:r>
          </a:p>
        </p:txBody>
      </p:sp>
      <p:sp>
        <p:nvSpPr>
          <p:cNvPr id="6" name="Right Brace 5"/>
          <p:cNvSpPr/>
          <p:nvPr/>
        </p:nvSpPr>
        <p:spPr>
          <a:xfrm>
            <a:off x="5105400" y="4114800"/>
            <a:ext cx="533400" cy="1143000"/>
          </a:xfrm>
          <a:prstGeom prst="rightBrace">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5062" name="TextBox 6"/>
          <p:cNvSpPr txBox="1">
            <a:spLocks noChangeArrowheads="1"/>
          </p:cNvSpPr>
          <p:nvPr/>
        </p:nvSpPr>
        <p:spPr bwMode="auto">
          <a:xfrm>
            <a:off x="5943600" y="4343400"/>
            <a:ext cx="2057400" cy="923925"/>
          </a:xfrm>
          <a:prstGeom prst="rect">
            <a:avLst/>
          </a:prstGeom>
          <a:noFill/>
          <a:ln w="9525">
            <a:noFill/>
            <a:miter lim="800000"/>
            <a:headEnd/>
            <a:tailEnd/>
          </a:ln>
        </p:spPr>
        <p:txBody>
          <a:bodyPr>
            <a:spAutoFit/>
          </a:bodyPr>
          <a:lstStyle/>
          <a:p>
            <a:r>
              <a:rPr lang="en-US">
                <a:latin typeface="Calibri" pitchFamily="34" charset="0"/>
              </a:rPr>
              <a:t>45% of the Teachers in the highest three quintiles</a:t>
            </a:r>
          </a:p>
        </p:txBody>
      </p:sp>
      <p:sp>
        <p:nvSpPr>
          <p:cNvPr id="45063" name="TextBox 7"/>
          <p:cNvSpPr txBox="1">
            <a:spLocks noChangeArrowheads="1"/>
          </p:cNvSpPr>
          <p:nvPr/>
        </p:nvSpPr>
        <p:spPr bwMode="auto">
          <a:xfrm>
            <a:off x="7010400" y="6477000"/>
            <a:ext cx="1981200" cy="307975"/>
          </a:xfrm>
          <a:prstGeom prst="rect">
            <a:avLst/>
          </a:prstGeom>
          <a:noFill/>
          <a:ln w="9525">
            <a:noFill/>
            <a:miter lim="800000"/>
            <a:headEnd/>
            <a:tailEnd/>
          </a:ln>
        </p:spPr>
        <p:txBody>
          <a:bodyPr>
            <a:spAutoFit/>
          </a:bodyPr>
          <a:lstStyle/>
          <a:p>
            <a:r>
              <a:rPr lang="en-US" sz="1400">
                <a:latin typeface="Calibri" pitchFamily="34" charset="0"/>
              </a:rPr>
              <a:t>Released:  March, 2010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p:cNvPicPr>
            <a:picLocks noChangeAspect="1" noChangeArrowheads="1"/>
          </p:cNvPicPr>
          <p:nvPr/>
        </p:nvPicPr>
        <p:blipFill>
          <a:blip r:embed="rId3"/>
          <a:srcRect/>
          <a:stretch>
            <a:fillRect/>
          </a:stretch>
        </p:blipFill>
        <p:spPr bwMode="auto">
          <a:xfrm>
            <a:off x="0" y="533400"/>
            <a:ext cx="8643938" cy="614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914400"/>
            <a:ext cx="8763000" cy="6062663"/>
          </a:xfrm>
          <a:prstGeom prst="rect">
            <a:avLst/>
          </a:prstGeom>
          <a:noFill/>
          <a:ln w="9525">
            <a:noFill/>
            <a:miter lim="800000"/>
            <a:headEnd/>
            <a:tailEnd/>
          </a:ln>
        </p:spPr>
        <p:txBody>
          <a:bodyPr>
            <a:spAutoFit/>
          </a:bodyPr>
          <a:lstStyle/>
          <a:p>
            <a:r>
              <a:rPr lang="en-US" sz="2400" b="1">
                <a:latin typeface="Calibri" pitchFamily="34" charset="0"/>
              </a:rPr>
              <a:t>Strengths to Consider</a:t>
            </a:r>
            <a:endParaRPr lang="en-US" sz="2400">
              <a:latin typeface="Calibri" pitchFamily="34" charset="0"/>
            </a:endParaRPr>
          </a:p>
          <a:p>
            <a:r>
              <a:rPr lang="en-US" sz="2000">
                <a:latin typeface="Calibri" pitchFamily="34" charset="0"/>
              </a:rPr>
              <a:t>•    Data from students who spend the most time                                                          </a:t>
            </a:r>
          </a:p>
          <a:p>
            <a:r>
              <a:rPr lang="en-US" sz="2000">
                <a:latin typeface="Calibri" pitchFamily="34" charset="0"/>
              </a:rPr>
              <a:t>      with teachers</a:t>
            </a:r>
          </a:p>
          <a:p>
            <a:r>
              <a:rPr lang="en-US" sz="2000">
                <a:latin typeface="Calibri" pitchFamily="34" charset="0"/>
              </a:rPr>
              <a:t>•    Can provide formative information to help                                                           </a:t>
            </a:r>
          </a:p>
          <a:p>
            <a:r>
              <a:rPr lang="en-US" sz="2000">
                <a:latin typeface="Calibri" pitchFamily="34" charset="0"/>
              </a:rPr>
              <a:t>      teachers  improve practice  </a:t>
            </a:r>
          </a:p>
          <a:p>
            <a:r>
              <a:rPr lang="en-US" sz="2000">
                <a:latin typeface="Calibri" pitchFamily="34" charset="0"/>
              </a:rPr>
              <a:t>•    Is another data point to support accurate                                                                </a:t>
            </a:r>
          </a:p>
          <a:p>
            <a:r>
              <a:rPr lang="en-US" sz="2000">
                <a:latin typeface="Calibri" pitchFamily="34" charset="0"/>
              </a:rPr>
              <a:t>      overall ratings </a:t>
            </a:r>
          </a:p>
          <a:p>
            <a:r>
              <a:rPr lang="en-US" sz="2000">
                <a:latin typeface="Calibri" pitchFamily="34" charset="0"/>
              </a:rPr>
              <a:t> </a:t>
            </a:r>
          </a:p>
          <a:p>
            <a:r>
              <a:rPr lang="en-US" sz="2400" b="1">
                <a:latin typeface="Calibri" pitchFamily="34" charset="0"/>
              </a:rPr>
              <a:t>Cautions to Consider</a:t>
            </a:r>
            <a:endParaRPr lang="en-US" sz="2400">
              <a:latin typeface="Calibri" pitchFamily="34" charset="0"/>
            </a:endParaRPr>
          </a:p>
          <a:p>
            <a:r>
              <a:rPr lang="en-US" sz="2000">
                <a:latin typeface="Calibri" pitchFamily="34" charset="0"/>
              </a:rPr>
              <a:t>•    Student and teacher ratings have not been validated for use in final evaluations</a:t>
            </a:r>
          </a:p>
          <a:p>
            <a:r>
              <a:rPr lang="en-US" sz="2000">
                <a:latin typeface="Calibri" pitchFamily="34" charset="0"/>
              </a:rPr>
              <a:t>•    Students cannot provide information on all aspects of teaching</a:t>
            </a:r>
          </a:p>
          <a:p>
            <a:r>
              <a:rPr lang="en-US" sz="2000">
                <a:latin typeface="Calibri" pitchFamily="34" charset="0"/>
              </a:rPr>
              <a:t>•    Costs for data analysis and use can be intensive</a:t>
            </a:r>
          </a:p>
          <a:p>
            <a:r>
              <a:rPr lang="en-US" sz="2000">
                <a:latin typeface="Calibri" pitchFamily="34" charset="0"/>
              </a:rPr>
              <a:t>•    Bias of the respondents </a:t>
            </a:r>
          </a:p>
          <a:p>
            <a:r>
              <a:rPr lang="en-US" sz="2000">
                <a:latin typeface="Calibri" pitchFamily="34" charset="0"/>
              </a:rPr>
              <a:t>•    Students may “game” their responses to punish a teacher they don’t like, but  </a:t>
            </a:r>
          </a:p>
          <a:p>
            <a:r>
              <a:rPr lang="en-US" sz="2000">
                <a:latin typeface="Calibri" pitchFamily="34" charset="0"/>
              </a:rPr>
              <a:t>       who may be a very effective teacher.”</a:t>
            </a:r>
          </a:p>
          <a:p>
            <a:r>
              <a:rPr lang="en-US" sz="2000">
                <a:latin typeface="Calibri" pitchFamily="34" charset="0"/>
              </a:rPr>
              <a:t>•     Accuracy of the respondents </a:t>
            </a:r>
          </a:p>
          <a:p>
            <a:r>
              <a:rPr lang="en-US" sz="2000">
                <a:latin typeface="Calibri" pitchFamily="34" charset="0"/>
              </a:rPr>
              <a:t>•    They only see one aspect of my teaching”</a:t>
            </a:r>
          </a:p>
          <a:p>
            <a:r>
              <a:rPr lang="en-US" sz="2000">
                <a:latin typeface="Calibri" pitchFamily="34" charset="0"/>
              </a:rPr>
              <a:t>•    Validity of the survey    “Most of the surveys out there haven’t been developed </a:t>
            </a:r>
          </a:p>
          <a:p>
            <a:r>
              <a:rPr lang="en-US" sz="2000">
                <a:latin typeface="Calibri" pitchFamily="34" charset="0"/>
              </a:rPr>
              <a:t>       for use IN an educator’s evaluation.”</a:t>
            </a:r>
          </a:p>
        </p:txBody>
      </p:sp>
      <p:sp>
        <p:nvSpPr>
          <p:cNvPr id="3" name="TextBox 2"/>
          <p:cNvSpPr txBox="1"/>
          <p:nvPr/>
        </p:nvSpPr>
        <p:spPr>
          <a:xfrm>
            <a:off x="0" y="107950"/>
            <a:ext cx="5486400" cy="585788"/>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200" b="1" dirty="0">
                <a:latin typeface="+mn-lt"/>
              </a:rPr>
              <a:t>Perception Survey Data</a:t>
            </a:r>
            <a:endParaRPr lang="en-US" sz="3200" b="1" dirty="0">
              <a:latin typeface="+mn-lt"/>
            </a:endParaRPr>
          </a:p>
        </p:txBody>
      </p:sp>
      <p:pic>
        <p:nvPicPr>
          <p:cNvPr id="49155" name="Picture 2" descr="https://encrypted-tbn3.gstatic.com/images?q=tbn:ANd9GcTVO-BuotQ6zk1-hNl1rO_c9GZGBEoBKwIO42ETNbhN_MjyOJLu"/>
          <p:cNvPicPr>
            <a:picLocks noChangeAspect="1" noChangeArrowheads="1"/>
          </p:cNvPicPr>
          <p:nvPr/>
        </p:nvPicPr>
        <p:blipFill>
          <a:blip r:embed="rId2"/>
          <a:srcRect/>
          <a:stretch>
            <a:fillRect/>
          </a:stretch>
        </p:blipFill>
        <p:spPr bwMode="auto">
          <a:xfrm>
            <a:off x="5562600" y="0"/>
            <a:ext cx="3432175" cy="36052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
                                            <p:txEl>
                                              <p:pRg st="8" end="8"/>
                                            </p:txEl>
                                          </p:spTgt>
                                        </p:tgtEl>
                                        <p:attrNameLst>
                                          <p:attrName>style.visibility</p:attrName>
                                        </p:attrNameLst>
                                      </p:cBhvr>
                                      <p:to>
                                        <p:strVal val="visible"/>
                                      </p:to>
                                    </p:set>
                                    <p:animEffect transition="in" filter="fade">
                                      <p:cBhvr>
                                        <p:cTn id="44" dur="1000"/>
                                        <p:tgtEl>
                                          <p:spTgt spid="2">
                                            <p:txEl>
                                              <p:pRg st="8" end="8"/>
                                            </p:txEl>
                                          </p:spTgt>
                                        </p:tgtEl>
                                      </p:cBhvr>
                                    </p:animEffect>
                                    <p:anim calcmode="lin" valueType="num">
                                      <p:cBhvr>
                                        <p:cTn id="45"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Effect transition="in" filter="fade">
                                      <p:cBhvr>
                                        <p:cTn id="49" dur="1000"/>
                                        <p:tgtEl>
                                          <p:spTgt spid="2">
                                            <p:txEl>
                                              <p:pRg st="9" end="9"/>
                                            </p:txEl>
                                          </p:spTgt>
                                        </p:tgtEl>
                                      </p:cBhvr>
                                    </p:animEffect>
                                    <p:anim calcmode="lin" valueType="num">
                                      <p:cBhvr>
                                        <p:cTn id="50"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
                                            <p:txEl>
                                              <p:pRg st="10" end="10"/>
                                            </p:txEl>
                                          </p:spTgt>
                                        </p:tgtEl>
                                        <p:attrNameLst>
                                          <p:attrName>style.visibility</p:attrName>
                                        </p:attrNameLst>
                                      </p:cBhvr>
                                      <p:to>
                                        <p:strVal val="visible"/>
                                      </p:to>
                                    </p:set>
                                    <p:animEffect transition="in" filter="fade">
                                      <p:cBhvr>
                                        <p:cTn id="54" dur="1000"/>
                                        <p:tgtEl>
                                          <p:spTgt spid="2">
                                            <p:txEl>
                                              <p:pRg st="10" end="10"/>
                                            </p:txEl>
                                          </p:spTgt>
                                        </p:tgtEl>
                                      </p:cBhvr>
                                    </p:animEffect>
                                    <p:anim calcmode="lin" valueType="num">
                                      <p:cBhvr>
                                        <p:cTn id="55"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Effect transition="in" filter="fade">
                                      <p:cBhvr>
                                        <p:cTn id="59" dur="1000"/>
                                        <p:tgtEl>
                                          <p:spTgt spid="2">
                                            <p:txEl>
                                              <p:pRg st="11" end="11"/>
                                            </p:txEl>
                                          </p:spTgt>
                                        </p:tgtEl>
                                      </p:cBhvr>
                                    </p:animEffect>
                                    <p:anim calcmode="lin" valueType="num">
                                      <p:cBhvr>
                                        <p:cTn id="60"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2">
                                            <p:txEl>
                                              <p:pRg st="12" end="12"/>
                                            </p:txEl>
                                          </p:spTgt>
                                        </p:tgtEl>
                                        <p:attrNameLst>
                                          <p:attrName>style.visibility</p:attrName>
                                        </p:attrNameLst>
                                      </p:cBhvr>
                                      <p:to>
                                        <p:strVal val="visible"/>
                                      </p:to>
                                    </p:set>
                                    <p:animEffect transition="in" filter="fade">
                                      <p:cBhvr>
                                        <p:cTn id="64" dur="1000"/>
                                        <p:tgtEl>
                                          <p:spTgt spid="2">
                                            <p:txEl>
                                              <p:pRg st="12" end="12"/>
                                            </p:txEl>
                                          </p:spTgt>
                                        </p:tgtEl>
                                      </p:cBhvr>
                                    </p:animEffect>
                                    <p:anim calcmode="lin" valueType="num">
                                      <p:cBhvr>
                                        <p:cTn id="65"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66"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
                                            <p:txEl>
                                              <p:pRg st="13" end="13"/>
                                            </p:txEl>
                                          </p:spTgt>
                                        </p:tgtEl>
                                        <p:attrNameLst>
                                          <p:attrName>style.visibility</p:attrName>
                                        </p:attrNameLst>
                                      </p:cBhvr>
                                      <p:to>
                                        <p:strVal val="visible"/>
                                      </p:to>
                                    </p:set>
                                    <p:animEffect transition="in" filter="fade">
                                      <p:cBhvr>
                                        <p:cTn id="69" dur="1000"/>
                                        <p:tgtEl>
                                          <p:spTgt spid="2">
                                            <p:txEl>
                                              <p:pRg st="13" end="13"/>
                                            </p:txEl>
                                          </p:spTgt>
                                        </p:tgtEl>
                                      </p:cBhvr>
                                    </p:animEffect>
                                    <p:anim calcmode="lin" valueType="num">
                                      <p:cBhvr>
                                        <p:cTn id="70"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71"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
                                            <p:txEl>
                                              <p:pRg st="14" end="14"/>
                                            </p:txEl>
                                          </p:spTgt>
                                        </p:tgtEl>
                                        <p:attrNameLst>
                                          <p:attrName>style.visibility</p:attrName>
                                        </p:attrNameLst>
                                      </p:cBhvr>
                                      <p:to>
                                        <p:strVal val="visible"/>
                                      </p:to>
                                    </p:set>
                                    <p:animEffect transition="in" filter="fade">
                                      <p:cBhvr>
                                        <p:cTn id="74" dur="1000"/>
                                        <p:tgtEl>
                                          <p:spTgt spid="2">
                                            <p:txEl>
                                              <p:pRg st="14" end="14"/>
                                            </p:txEl>
                                          </p:spTgt>
                                        </p:tgtEl>
                                      </p:cBhvr>
                                    </p:animEffect>
                                    <p:anim calcmode="lin" valueType="num">
                                      <p:cBhvr>
                                        <p:cTn id="75"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76" dur="1000" fill="hold"/>
                                        <p:tgtEl>
                                          <p:spTgt spid="2">
                                            <p:txEl>
                                              <p:pRg st="14" end="14"/>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
                                            <p:txEl>
                                              <p:pRg st="15" end="15"/>
                                            </p:txEl>
                                          </p:spTgt>
                                        </p:tgtEl>
                                        <p:attrNameLst>
                                          <p:attrName>style.visibility</p:attrName>
                                        </p:attrNameLst>
                                      </p:cBhvr>
                                      <p:to>
                                        <p:strVal val="visible"/>
                                      </p:to>
                                    </p:set>
                                    <p:animEffect transition="in" filter="fade">
                                      <p:cBhvr>
                                        <p:cTn id="79" dur="1000"/>
                                        <p:tgtEl>
                                          <p:spTgt spid="2">
                                            <p:txEl>
                                              <p:pRg st="15" end="15"/>
                                            </p:txEl>
                                          </p:spTgt>
                                        </p:tgtEl>
                                      </p:cBhvr>
                                    </p:animEffect>
                                    <p:anim calcmode="lin" valueType="num">
                                      <p:cBhvr>
                                        <p:cTn id="80"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81" dur="1000" fill="hold"/>
                                        <p:tgtEl>
                                          <p:spTgt spid="2">
                                            <p:txEl>
                                              <p:pRg st="15" end="15"/>
                                            </p:txEl>
                                          </p:spTgt>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
                                            <p:txEl>
                                              <p:pRg st="16" end="16"/>
                                            </p:txEl>
                                          </p:spTgt>
                                        </p:tgtEl>
                                        <p:attrNameLst>
                                          <p:attrName>style.visibility</p:attrName>
                                        </p:attrNameLst>
                                      </p:cBhvr>
                                      <p:to>
                                        <p:strVal val="visible"/>
                                      </p:to>
                                    </p:set>
                                    <p:animEffect transition="in" filter="fade">
                                      <p:cBhvr>
                                        <p:cTn id="84" dur="1000"/>
                                        <p:tgtEl>
                                          <p:spTgt spid="2">
                                            <p:txEl>
                                              <p:pRg st="16" end="16"/>
                                            </p:txEl>
                                          </p:spTgt>
                                        </p:tgtEl>
                                      </p:cBhvr>
                                    </p:animEffect>
                                    <p:anim calcmode="lin" valueType="num">
                                      <p:cBhvr>
                                        <p:cTn id="85" dur="1000" fill="hold"/>
                                        <p:tgtEl>
                                          <p:spTgt spid="2">
                                            <p:txEl>
                                              <p:pRg st="16" end="16"/>
                                            </p:txEl>
                                          </p:spTgt>
                                        </p:tgtEl>
                                        <p:attrNameLst>
                                          <p:attrName>ppt_x</p:attrName>
                                        </p:attrNameLst>
                                      </p:cBhvr>
                                      <p:tavLst>
                                        <p:tav tm="0">
                                          <p:val>
                                            <p:strVal val="#ppt_x"/>
                                          </p:val>
                                        </p:tav>
                                        <p:tav tm="100000">
                                          <p:val>
                                            <p:strVal val="#ppt_x"/>
                                          </p:val>
                                        </p:tav>
                                      </p:tavLst>
                                    </p:anim>
                                    <p:anim calcmode="lin" valueType="num">
                                      <p:cBhvr>
                                        <p:cTn id="86" dur="1000" fill="hold"/>
                                        <p:tgtEl>
                                          <p:spTgt spid="2">
                                            <p:txEl>
                                              <p:pRg st="16" end="16"/>
                                            </p:txEl>
                                          </p:spTgt>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
                                            <p:txEl>
                                              <p:pRg st="17" end="17"/>
                                            </p:txEl>
                                          </p:spTgt>
                                        </p:tgtEl>
                                        <p:attrNameLst>
                                          <p:attrName>style.visibility</p:attrName>
                                        </p:attrNameLst>
                                      </p:cBhvr>
                                      <p:to>
                                        <p:strVal val="visible"/>
                                      </p:to>
                                    </p:set>
                                    <p:animEffect transition="in" filter="fade">
                                      <p:cBhvr>
                                        <p:cTn id="89" dur="1000"/>
                                        <p:tgtEl>
                                          <p:spTgt spid="2">
                                            <p:txEl>
                                              <p:pRg st="17" end="17"/>
                                            </p:txEl>
                                          </p:spTgt>
                                        </p:tgtEl>
                                      </p:cBhvr>
                                    </p:animEffect>
                                    <p:anim calcmode="lin" valueType="num">
                                      <p:cBhvr>
                                        <p:cTn id="90" dur="1000" fill="hold"/>
                                        <p:tgtEl>
                                          <p:spTgt spid="2">
                                            <p:txEl>
                                              <p:pRg st="17" end="17"/>
                                            </p:txEl>
                                          </p:spTgt>
                                        </p:tgtEl>
                                        <p:attrNameLst>
                                          <p:attrName>ppt_x</p:attrName>
                                        </p:attrNameLst>
                                      </p:cBhvr>
                                      <p:tavLst>
                                        <p:tav tm="0">
                                          <p:val>
                                            <p:strVal val="#ppt_x"/>
                                          </p:val>
                                        </p:tav>
                                        <p:tav tm="100000">
                                          <p:val>
                                            <p:strVal val="#ppt_x"/>
                                          </p:val>
                                        </p:tav>
                                      </p:tavLst>
                                    </p:anim>
                                    <p:anim calcmode="lin" valueType="num">
                                      <p:cBhvr>
                                        <p:cTn id="91" dur="1000" fill="hold"/>
                                        <p:tgtEl>
                                          <p:spTgt spid="2">
                                            <p:txEl>
                                              <p:pRg st="17" end="17"/>
                                            </p:txEl>
                                          </p:spTgt>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2">
                                            <p:txEl>
                                              <p:pRg st="18" end="18"/>
                                            </p:txEl>
                                          </p:spTgt>
                                        </p:tgtEl>
                                        <p:attrNameLst>
                                          <p:attrName>style.visibility</p:attrName>
                                        </p:attrNameLst>
                                      </p:cBhvr>
                                      <p:to>
                                        <p:strVal val="visible"/>
                                      </p:to>
                                    </p:set>
                                    <p:animEffect transition="in" filter="fade">
                                      <p:cBhvr>
                                        <p:cTn id="94" dur="1000"/>
                                        <p:tgtEl>
                                          <p:spTgt spid="2">
                                            <p:txEl>
                                              <p:pRg st="18" end="18"/>
                                            </p:txEl>
                                          </p:spTgt>
                                        </p:tgtEl>
                                      </p:cBhvr>
                                    </p:animEffect>
                                    <p:anim calcmode="lin" valueType="num">
                                      <p:cBhvr>
                                        <p:cTn id="95" dur="1000" fill="hold"/>
                                        <p:tgtEl>
                                          <p:spTgt spid="2">
                                            <p:txEl>
                                              <p:pRg st="18" end="18"/>
                                            </p:txEl>
                                          </p:spTgt>
                                        </p:tgtEl>
                                        <p:attrNameLst>
                                          <p:attrName>ppt_x</p:attrName>
                                        </p:attrNameLst>
                                      </p:cBhvr>
                                      <p:tavLst>
                                        <p:tav tm="0">
                                          <p:val>
                                            <p:strVal val="#ppt_x"/>
                                          </p:val>
                                        </p:tav>
                                        <p:tav tm="100000">
                                          <p:val>
                                            <p:strVal val="#ppt_x"/>
                                          </p:val>
                                        </p:tav>
                                      </p:tavLst>
                                    </p:anim>
                                    <p:anim calcmode="lin" valueType="num">
                                      <p:cBhvr>
                                        <p:cTn id="96" dur="1000" fill="hold"/>
                                        <p:tgtEl>
                                          <p:spTgt spid="2">
                                            <p:txEl>
                                              <p:pRg st="18" end="1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914400"/>
          <a:ext cx="8229600" cy="5273675"/>
        </p:xfrm>
        <a:graphic>
          <a:graphicData uri="http://schemas.openxmlformats.org/drawingml/2006/table">
            <a:tbl>
              <a:tblPr firstRow="1" bandRow="1">
                <a:tableStyleId>{5C22544A-7EE6-4342-B048-85BDC9FD1C3A}</a:tableStyleId>
              </a:tblPr>
              <a:tblGrid>
                <a:gridCol w="2769577"/>
                <a:gridCol w="5460023"/>
              </a:tblGrid>
              <a:tr h="370840">
                <a:tc>
                  <a:txBody>
                    <a:bodyPr/>
                    <a:lstStyle/>
                    <a:p>
                      <a:pPr algn="ctr"/>
                      <a:r>
                        <a:rPr lang="en-US" sz="2800" dirty="0" smtClean="0"/>
                        <a:t>Items</a:t>
                      </a:r>
                      <a:endParaRPr lang="en-US" sz="2800" dirty="0"/>
                    </a:p>
                  </a:txBody>
                  <a:tcPr/>
                </a:tc>
                <a:tc>
                  <a:txBody>
                    <a:bodyPr/>
                    <a:lstStyle/>
                    <a:p>
                      <a:pPr algn="ctr"/>
                      <a:r>
                        <a:rPr lang="en-US" sz="2800" dirty="0" smtClean="0"/>
                        <a:t>Local Decisions</a:t>
                      </a:r>
                      <a:endParaRPr lang="en-US" sz="28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Student Input may be used but not required  (outlined in the law)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what degree (if any), to what purpose (formative vs. summative)  Little but some  emerging positive data that supports some formative use.  No requirement in the law.</a:t>
                      </a:r>
                      <a:endParaRPr lang="en-US" dirty="0" smtClean="0"/>
                    </a:p>
                  </a:txBody>
                  <a:tcPr/>
                </a:tc>
              </a:tr>
              <a:tr h="370840">
                <a:tc>
                  <a:txBody>
                    <a:bodyPr/>
                    <a:lstStyle/>
                    <a:p>
                      <a:r>
                        <a:rPr lang="en-US" dirty="0" smtClean="0"/>
                        <a:t>Parent Input (law is silent</a:t>
                      </a:r>
                      <a:r>
                        <a:rPr lang="en-US" baseline="0" dirty="0" smtClean="0"/>
                        <a:t> on this)</a:t>
                      </a:r>
                      <a:endParaRPr lang="en-US" dirty="0"/>
                    </a:p>
                  </a:txBody>
                  <a:tcPr/>
                </a:tc>
                <a:tc>
                  <a:txBody>
                    <a:bodyPr/>
                    <a:lstStyle/>
                    <a:p>
                      <a:r>
                        <a:rPr lang="en-US" dirty="0" smtClean="0"/>
                        <a:t>To what degree if any, not</a:t>
                      </a:r>
                      <a:r>
                        <a:rPr lang="en-US" baseline="0" dirty="0" smtClean="0"/>
                        <a:t> determined to be a valid measure in current studies.  No mention of this in the law</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Peer Input  (law</a:t>
                      </a:r>
                      <a:r>
                        <a:rPr lang="en-US" baseline="0" dirty="0" smtClean="0"/>
                        <a:t> is silent on this)</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Having members of the same association contribute data towards a peers evaluation may not be considered appropriate.  No mention of this in the law.</a:t>
                      </a:r>
                      <a:endParaRPr lang="en-US" dirty="0" smtClean="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Teacher input to principal evaluation </a:t>
                      </a:r>
                      <a:r>
                        <a:rPr lang="en-US" baseline="0" dirty="0" smtClean="0"/>
                        <a:t> may be used (outlined in the law)</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More</a:t>
                      </a:r>
                      <a:r>
                        <a:rPr lang="en-US" baseline="0" dirty="0" smtClean="0"/>
                        <a:t> credible evidence that supports this being a</a:t>
                      </a:r>
                      <a:r>
                        <a:rPr lang="en-US" dirty="0" smtClean="0"/>
                        <a:t>  </a:t>
                      </a:r>
                      <a:r>
                        <a:rPr lang="en-US" baseline="0" dirty="0" smtClean="0"/>
                        <a:t>valid approach of data collection.  Be careful with this one since most people will see it as an opening for parent/student/ perception data in teacher evaluations.  Most people won’t take the time to understand the differences in validity and reliability.</a:t>
                      </a:r>
                      <a:endParaRPr lang="en-US" dirty="0" smtClean="0"/>
                    </a:p>
                  </a:txBody>
                  <a:tcPr/>
                </a:tc>
              </a:tr>
            </a:tbl>
          </a:graphicData>
        </a:graphic>
      </p:graphicFrame>
      <p:sp>
        <p:nvSpPr>
          <p:cNvPr id="3" name="TextBox 2"/>
          <p:cNvSpPr txBox="1"/>
          <p:nvPr/>
        </p:nvSpPr>
        <p:spPr>
          <a:xfrm>
            <a:off x="457200" y="76200"/>
            <a:ext cx="81534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Perception Survey Data</a:t>
            </a:r>
            <a:endParaRPr lang="en-US" sz="2800" b="1" dirty="0">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Box 3"/>
          <p:cNvSpPr txBox="1">
            <a:spLocks noChangeArrowheads="1"/>
          </p:cNvSpPr>
          <p:nvPr/>
        </p:nvSpPr>
        <p:spPr bwMode="auto">
          <a:xfrm>
            <a:off x="1219200" y="0"/>
            <a:ext cx="6619875" cy="461963"/>
          </a:xfrm>
          <a:prstGeom prst="rect">
            <a:avLst/>
          </a:prstGeom>
          <a:noFill/>
          <a:ln w="9525">
            <a:noFill/>
            <a:miter lim="800000"/>
            <a:headEnd/>
            <a:tailEnd/>
          </a:ln>
        </p:spPr>
        <p:txBody>
          <a:bodyPr>
            <a:spAutoFit/>
          </a:bodyPr>
          <a:lstStyle/>
          <a:p>
            <a:pPr algn="ctr"/>
            <a:r>
              <a:rPr lang="en-US" sz="2400" b="1">
                <a:latin typeface="Calibri" pitchFamily="34" charset="0"/>
              </a:rPr>
              <a:t>Measures of Evidence  A System of Evaluation</a:t>
            </a:r>
          </a:p>
        </p:txBody>
      </p:sp>
      <p:sp>
        <p:nvSpPr>
          <p:cNvPr id="51202" name="TextBox 4"/>
          <p:cNvSpPr txBox="1">
            <a:spLocks noChangeArrowheads="1"/>
          </p:cNvSpPr>
          <p:nvPr/>
        </p:nvSpPr>
        <p:spPr bwMode="auto">
          <a:xfrm>
            <a:off x="1141413" y="5238750"/>
            <a:ext cx="6697662" cy="400050"/>
          </a:xfrm>
          <a:prstGeom prst="rect">
            <a:avLst/>
          </a:prstGeom>
          <a:noFill/>
          <a:ln w="9525">
            <a:noFill/>
            <a:miter lim="800000"/>
            <a:headEnd/>
            <a:tailEnd/>
          </a:ln>
        </p:spPr>
        <p:txBody>
          <a:bodyPr>
            <a:spAutoFit/>
          </a:bodyPr>
          <a:lstStyle/>
          <a:p>
            <a:pPr algn="ctr"/>
            <a:r>
              <a:rPr lang="en-US" sz="2000" b="1">
                <a:latin typeface="Calibri" pitchFamily="34" charset="0"/>
              </a:rPr>
              <a:t>Multiple Measures of Evidence drives performance Rating</a:t>
            </a:r>
          </a:p>
        </p:txBody>
      </p:sp>
      <p:graphicFrame>
        <p:nvGraphicFramePr>
          <p:cNvPr id="6" name="Table 5"/>
          <p:cNvGraphicFramePr>
            <a:graphicFrameLocks noGrp="1"/>
          </p:cNvGraphicFramePr>
          <p:nvPr/>
        </p:nvGraphicFramePr>
        <p:xfrm>
          <a:off x="381000" y="6334125"/>
          <a:ext cx="8229600" cy="396875"/>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en-US" sz="2000" dirty="0" smtClean="0">
                          <a:solidFill>
                            <a:schemeClr val="tx1"/>
                          </a:solidFill>
                        </a:rPr>
                        <a:t>Unsatisfactory</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000" dirty="0" smtClean="0">
                          <a:solidFill>
                            <a:schemeClr val="tx1"/>
                          </a:solidFill>
                        </a:rPr>
                        <a:t>Basic</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000" dirty="0" smtClean="0">
                          <a:solidFill>
                            <a:schemeClr val="tx1"/>
                          </a:solidFill>
                        </a:rPr>
                        <a:t>Proficient</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000" dirty="0" smtClean="0">
                          <a:solidFill>
                            <a:schemeClr val="tx1"/>
                          </a:solidFill>
                        </a:rPr>
                        <a:t>Distinguished</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bl>
          </a:graphicData>
        </a:graphic>
      </p:graphicFrame>
      <p:sp>
        <p:nvSpPr>
          <p:cNvPr id="7" name="Down Arrow 6"/>
          <p:cNvSpPr/>
          <p:nvPr/>
        </p:nvSpPr>
        <p:spPr>
          <a:xfrm>
            <a:off x="4268788" y="4876800"/>
            <a:ext cx="327025"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Down Arrow 7"/>
          <p:cNvSpPr/>
          <p:nvPr/>
        </p:nvSpPr>
        <p:spPr>
          <a:xfrm>
            <a:off x="4305300" y="5715000"/>
            <a:ext cx="325438"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1217" name="Group 15"/>
          <p:cNvGrpSpPr>
            <a:grpSpLocks/>
          </p:cNvGrpSpPr>
          <p:nvPr/>
        </p:nvGrpSpPr>
        <p:grpSpPr bwMode="auto">
          <a:xfrm>
            <a:off x="1066800" y="533400"/>
            <a:ext cx="6705600" cy="4343400"/>
            <a:chOff x="0" y="722352"/>
            <a:chExt cx="9075420" cy="5074920"/>
          </a:xfrm>
        </p:grpSpPr>
        <p:sp>
          <p:nvSpPr>
            <p:cNvPr id="17" name="Oval 16"/>
            <p:cNvSpPr/>
            <p:nvPr/>
          </p:nvSpPr>
          <p:spPr>
            <a:xfrm>
              <a:off x="0" y="722352"/>
              <a:ext cx="9075420" cy="5074920"/>
            </a:xfrm>
            <a:prstGeom prst="ellipse">
              <a:avLst/>
            </a:prstGeom>
            <a:solidFill>
              <a:schemeClr val="accent1">
                <a:lumMod val="20000"/>
                <a:lumOff val="80000"/>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Diamond 17"/>
            <p:cNvSpPr/>
            <p:nvPr/>
          </p:nvSpPr>
          <p:spPr>
            <a:xfrm>
              <a:off x="1828406" y="722352"/>
              <a:ext cx="5410016" cy="5037823"/>
            </a:xfrm>
            <a:prstGeom prst="diamond">
              <a:avLst/>
            </a:prstGeom>
            <a:solidFill>
              <a:srgbClr val="FFFF00">
                <a:alpha val="5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228" name="TextBox 18"/>
            <p:cNvSpPr txBox="1">
              <a:spLocks noChangeArrowheads="1"/>
            </p:cNvSpPr>
            <p:nvPr/>
          </p:nvSpPr>
          <p:spPr bwMode="auto">
            <a:xfrm>
              <a:off x="3581399" y="1371600"/>
              <a:ext cx="1973995" cy="431535"/>
            </a:xfrm>
            <a:prstGeom prst="rect">
              <a:avLst/>
            </a:prstGeom>
            <a:noFill/>
            <a:ln w="9525">
              <a:noFill/>
              <a:miter lim="800000"/>
              <a:headEnd/>
              <a:tailEnd/>
            </a:ln>
          </p:spPr>
          <p:txBody>
            <a:bodyPr>
              <a:spAutoFit/>
            </a:bodyPr>
            <a:lstStyle/>
            <a:p>
              <a:pPr algn="ctr"/>
              <a:r>
                <a:rPr lang="en-US" b="1">
                  <a:latin typeface="Calibri" pitchFamily="34" charset="0"/>
                </a:rPr>
                <a:t>Observations</a:t>
              </a:r>
            </a:p>
          </p:txBody>
        </p:sp>
        <p:sp>
          <p:nvSpPr>
            <p:cNvPr id="51229" name="TextBox 19"/>
            <p:cNvSpPr txBox="1">
              <a:spLocks noChangeArrowheads="1"/>
            </p:cNvSpPr>
            <p:nvPr/>
          </p:nvSpPr>
          <p:spPr bwMode="auto">
            <a:xfrm>
              <a:off x="1828799" y="2971801"/>
              <a:ext cx="1394461" cy="431535"/>
            </a:xfrm>
            <a:prstGeom prst="rect">
              <a:avLst/>
            </a:prstGeom>
            <a:noFill/>
            <a:ln w="9525">
              <a:noFill/>
              <a:miter lim="800000"/>
              <a:headEnd/>
              <a:tailEnd/>
            </a:ln>
          </p:spPr>
          <p:txBody>
            <a:bodyPr>
              <a:spAutoFit/>
            </a:bodyPr>
            <a:lstStyle/>
            <a:p>
              <a:pPr algn="ctr"/>
              <a:r>
                <a:rPr lang="en-US" b="1">
                  <a:latin typeface="Calibri" pitchFamily="34" charset="0"/>
                </a:rPr>
                <a:t>Artifacts</a:t>
              </a:r>
            </a:p>
          </p:txBody>
        </p:sp>
        <p:sp>
          <p:nvSpPr>
            <p:cNvPr id="51230" name="TextBox 20"/>
            <p:cNvSpPr txBox="1">
              <a:spLocks noChangeArrowheads="1"/>
            </p:cNvSpPr>
            <p:nvPr/>
          </p:nvSpPr>
          <p:spPr bwMode="auto">
            <a:xfrm>
              <a:off x="5721799" y="2863215"/>
              <a:ext cx="1447800" cy="683263"/>
            </a:xfrm>
            <a:prstGeom prst="rect">
              <a:avLst/>
            </a:prstGeom>
            <a:noFill/>
            <a:ln w="9525">
              <a:noFill/>
              <a:miter lim="800000"/>
              <a:headEnd/>
              <a:tailEnd/>
            </a:ln>
          </p:spPr>
          <p:txBody>
            <a:bodyPr>
              <a:spAutoFit/>
            </a:bodyPr>
            <a:lstStyle/>
            <a:p>
              <a:pPr algn="ctr"/>
              <a:r>
                <a:rPr lang="en-US" sz="1600" b="1">
                  <a:latin typeface="Calibri" pitchFamily="34" charset="0"/>
                </a:rPr>
                <a:t>Impact on Learning</a:t>
              </a:r>
            </a:p>
          </p:txBody>
        </p:sp>
        <p:sp>
          <p:nvSpPr>
            <p:cNvPr id="51231" name="TextBox 21"/>
            <p:cNvSpPr txBox="1">
              <a:spLocks noChangeArrowheads="1"/>
            </p:cNvSpPr>
            <p:nvPr/>
          </p:nvSpPr>
          <p:spPr bwMode="auto">
            <a:xfrm>
              <a:off x="3581399" y="4343400"/>
              <a:ext cx="1905000" cy="755187"/>
            </a:xfrm>
            <a:prstGeom prst="rect">
              <a:avLst/>
            </a:prstGeom>
            <a:noFill/>
            <a:ln w="9525">
              <a:noFill/>
              <a:miter lim="800000"/>
              <a:headEnd/>
              <a:tailEnd/>
            </a:ln>
          </p:spPr>
          <p:txBody>
            <a:bodyPr>
              <a:spAutoFit/>
            </a:bodyPr>
            <a:lstStyle/>
            <a:p>
              <a:pPr algn="ctr"/>
              <a:r>
                <a:rPr lang="en-US" b="1">
                  <a:latin typeface="Calibri" pitchFamily="34" charset="0"/>
                </a:rPr>
                <a:t>Professional Contribution</a:t>
              </a:r>
            </a:p>
          </p:txBody>
        </p:sp>
        <p:sp>
          <p:nvSpPr>
            <p:cNvPr id="51232" name="TextBox 22"/>
            <p:cNvSpPr txBox="1">
              <a:spLocks noChangeArrowheads="1"/>
            </p:cNvSpPr>
            <p:nvPr/>
          </p:nvSpPr>
          <p:spPr bwMode="auto">
            <a:xfrm>
              <a:off x="1055078" y="1417766"/>
              <a:ext cx="1905000" cy="755187"/>
            </a:xfrm>
            <a:prstGeom prst="rect">
              <a:avLst/>
            </a:prstGeom>
            <a:noFill/>
            <a:ln w="9525">
              <a:noFill/>
              <a:miter lim="800000"/>
              <a:headEnd/>
              <a:tailEnd/>
            </a:ln>
          </p:spPr>
          <p:txBody>
            <a:bodyPr>
              <a:spAutoFit/>
            </a:bodyPr>
            <a:lstStyle/>
            <a:p>
              <a:pPr algn="ctr"/>
              <a:r>
                <a:rPr lang="en-US" b="1">
                  <a:latin typeface="Calibri" pitchFamily="34" charset="0"/>
                </a:rPr>
                <a:t>Self Assessment</a:t>
              </a:r>
            </a:p>
          </p:txBody>
        </p:sp>
        <p:sp>
          <p:nvSpPr>
            <p:cNvPr id="51233" name="TextBox 23"/>
            <p:cNvSpPr txBox="1">
              <a:spLocks noChangeArrowheads="1"/>
            </p:cNvSpPr>
            <p:nvPr/>
          </p:nvSpPr>
          <p:spPr bwMode="auto">
            <a:xfrm>
              <a:off x="6204865" y="1662281"/>
              <a:ext cx="2023108" cy="755187"/>
            </a:xfrm>
            <a:prstGeom prst="rect">
              <a:avLst/>
            </a:prstGeom>
            <a:noFill/>
            <a:ln w="9525">
              <a:noFill/>
              <a:miter lim="800000"/>
              <a:headEnd/>
              <a:tailEnd/>
            </a:ln>
          </p:spPr>
          <p:txBody>
            <a:bodyPr>
              <a:spAutoFit/>
            </a:bodyPr>
            <a:lstStyle/>
            <a:p>
              <a:pPr algn="ctr"/>
              <a:r>
                <a:rPr lang="en-US" b="1">
                  <a:latin typeface="Calibri" pitchFamily="34" charset="0"/>
                </a:rPr>
                <a:t>Reflective Practice</a:t>
              </a:r>
            </a:p>
          </p:txBody>
        </p:sp>
        <p:sp>
          <p:nvSpPr>
            <p:cNvPr id="25" name="Rounded Rectangle 24"/>
            <p:cNvSpPr/>
            <p:nvPr/>
          </p:nvSpPr>
          <p:spPr>
            <a:xfrm>
              <a:off x="3734157" y="2686658"/>
              <a:ext cx="1523313" cy="1200099"/>
            </a:xfrm>
            <a:prstGeom prst="roundRect">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235" name="TextBox 25"/>
            <p:cNvSpPr txBox="1">
              <a:spLocks noChangeArrowheads="1"/>
            </p:cNvSpPr>
            <p:nvPr/>
          </p:nvSpPr>
          <p:spPr bwMode="auto">
            <a:xfrm>
              <a:off x="3657600" y="2667001"/>
              <a:ext cx="1657350" cy="1078838"/>
            </a:xfrm>
            <a:prstGeom prst="rect">
              <a:avLst/>
            </a:prstGeom>
            <a:noFill/>
            <a:ln w="9525">
              <a:noFill/>
              <a:miter lim="800000"/>
              <a:headEnd/>
              <a:tailEnd/>
            </a:ln>
          </p:spPr>
          <p:txBody>
            <a:bodyPr>
              <a:spAutoFit/>
            </a:bodyPr>
            <a:lstStyle/>
            <a:p>
              <a:pPr algn="ctr"/>
              <a:r>
                <a:rPr lang="en-US" b="1">
                  <a:latin typeface="Calibri" pitchFamily="34" charset="0"/>
                </a:rPr>
                <a:t>Teaching Standards 8 Criteria</a:t>
              </a:r>
            </a:p>
          </p:txBody>
        </p:sp>
        <p:cxnSp>
          <p:nvCxnSpPr>
            <p:cNvPr id="27" name="Straight Arrow Connector 26"/>
            <p:cNvCxnSpPr/>
            <p:nvPr/>
          </p:nvCxnSpPr>
          <p:spPr>
            <a:xfrm>
              <a:off x="4494739" y="1829709"/>
              <a:ext cx="0" cy="54904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494739" y="3962808"/>
              <a:ext cx="0" cy="53976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123973" y="3235699"/>
              <a:ext cx="532837"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5334818" y="3200456"/>
              <a:ext cx="532837"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51240" name="Picture 2" descr="http://www.dreamstime.com/arrow-shapes-thumb2745624.jpg"/>
            <p:cNvPicPr>
              <a:picLocks noChangeAspect="1" noChangeArrowheads="1"/>
            </p:cNvPicPr>
            <p:nvPr/>
          </p:nvPicPr>
          <p:blipFill>
            <a:blip r:embed="rId2"/>
            <a:srcRect l="79500" b="82253"/>
            <a:stretch>
              <a:fillRect/>
            </a:stretch>
          </p:blipFill>
          <p:spPr bwMode="auto">
            <a:xfrm rot="2838068">
              <a:off x="5676496" y="1090847"/>
              <a:ext cx="492523" cy="473302"/>
            </a:xfrm>
            <a:prstGeom prst="rect">
              <a:avLst/>
            </a:prstGeom>
            <a:noFill/>
            <a:ln w="9525">
              <a:noFill/>
              <a:miter lim="800000"/>
              <a:headEnd/>
              <a:tailEnd/>
            </a:ln>
          </p:spPr>
        </p:pic>
        <p:pic>
          <p:nvPicPr>
            <p:cNvPr id="51241" name="Picture 2" descr="http://www.dreamstime.com/arrow-shapes-thumb2745624.jpg"/>
            <p:cNvPicPr>
              <a:picLocks noChangeAspect="1" noChangeArrowheads="1"/>
            </p:cNvPicPr>
            <p:nvPr/>
          </p:nvPicPr>
          <p:blipFill>
            <a:blip r:embed="rId2"/>
            <a:srcRect l="79500" b="82253"/>
            <a:stretch>
              <a:fillRect/>
            </a:stretch>
          </p:blipFill>
          <p:spPr bwMode="auto">
            <a:xfrm rot="7227183">
              <a:off x="7858170" y="3258140"/>
              <a:ext cx="472129" cy="453704"/>
            </a:xfrm>
            <a:prstGeom prst="rect">
              <a:avLst/>
            </a:prstGeom>
            <a:noFill/>
            <a:ln w="9525">
              <a:noFill/>
              <a:miter lim="800000"/>
              <a:headEnd/>
              <a:tailEnd/>
            </a:ln>
          </p:spPr>
        </p:pic>
        <p:pic>
          <p:nvPicPr>
            <p:cNvPr id="51242" name="Picture 2" descr="http://www.dreamstime.com/arrow-shapes-thumb2745624.jpg"/>
            <p:cNvPicPr>
              <a:picLocks noChangeAspect="1" noChangeArrowheads="1"/>
            </p:cNvPicPr>
            <p:nvPr/>
          </p:nvPicPr>
          <p:blipFill>
            <a:blip r:embed="rId2"/>
            <a:srcRect l="79500" b="82253"/>
            <a:stretch>
              <a:fillRect/>
            </a:stretch>
          </p:blipFill>
          <p:spPr bwMode="auto">
            <a:xfrm rot="8141516">
              <a:off x="6124713" y="4961469"/>
              <a:ext cx="443149" cy="425856"/>
            </a:xfrm>
            <a:prstGeom prst="rect">
              <a:avLst/>
            </a:prstGeom>
            <a:noFill/>
            <a:ln w="9525">
              <a:noFill/>
              <a:miter lim="800000"/>
              <a:headEnd/>
              <a:tailEnd/>
            </a:ln>
          </p:spPr>
        </p:pic>
        <p:pic>
          <p:nvPicPr>
            <p:cNvPr id="51243" name="Picture 2" descr="http://www.dreamstime.com/arrow-shapes-thumb2745624.jpg"/>
            <p:cNvPicPr>
              <a:picLocks noChangeAspect="1" noChangeArrowheads="1"/>
            </p:cNvPicPr>
            <p:nvPr/>
          </p:nvPicPr>
          <p:blipFill>
            <a:blip r:embed="rId2"/>
            <a:srcRect l="79500" b="82253"/>
            <a:stretch>
              <a:fillRect/>
            </a:stretch>
          </p:blipFill>
          <p:spPr bwMode="auto">
            <a:xfrm rot="-2022318">
              <a:off x="3043179" y="1075550"/>
              <a:ext cx="455123" cy="437362"/>
            </a:xfrm>
            <a:prstGeom prst="rect">
              <a:avLst/>
            </a:prstGeom>
            <a:noFill/>
            <a:ln w="9525">
              <a:noFill/>
              <a:miter lim="800000"/>
              <a:headEnd/>
              <a:tailEnd/>
            </a:ln>
          </p:spPr>
        </p:pic>
        <p:sp>
          <p:nvSpPr>
            <p:cNvPr id="51244" name="TextBox 34"/>
            <p:cNvSpPr txBox="1">
              <a:spLocks noChangeArrowheads="1"/>
            </p:cNvSpPr>
            <p:nvPr/>
          </p:nvSpPr>
          <p:spPr bwMode="auto">
            <a:xfrm>
              <a:off x="6396008" y="4119265"/>
              <a:ext cx="2023108" cy="431535"/>
            </a:xfrm>
            <a:prstGeom prst="rect">
              <a:avLst/>
            </a:prstGeom>
            <a:noFill/>
            <a:ln w="9525">
              <a:noFill/>
              <a:miter lim="800000"/>
              <a:headEnd/>
              <a:tailEnd/>
            </a:ln>
          </p:spPr>
          <p:txBody>
            <a:bodyPr>
              <a:spAutoFit/>
            </a:bodyPr>
            <a:lstStyle/>
            <a:p>
              <a:pPr algn="ctr"/>
              <a:r>
                <a:rPr lang="en-US" b="1">
                  <a:latin typeface="Calibri" pitchFamily="34" charset="0"/>
                </a:rPr>
                <a:t>Goal Setting</a:t>
              </a:r>
            </a:p>
          </p:txBody>
        </p:sp>
        <p:sp>
          <p:nvSpPr>
            <p:cNvPr id="51245" name="TextBox 35"/>
            <p:cNvSpPr txBox="1">
              <a:spLocks noChangeArrowheads="1"/>
            </p:cNvSpPr>
            <p:nvPr/>
          </p:nvSpPr>
          <p:spPr bwMode="auto">
            <a:xfrm>
              <a:off x="484335" y="3631047"/>
              <a:ext cx="2023108" cy="755187"/>
            </a:xfrm>
            <a:prstGeom prst="rect">
              <a:avLst/>
            </a:prstGeom>
            <a:noFill/>
            <a:ln w="9525">
              <a:noFill/>
              <a:miter lim="800000"/>
              <a:headEnd/>
              <a:tailEnd/>
            </a:ln>
          </p:spPr>
          <p:txBody>
            <a:bodyPr>
              <a:spAutoFit/>
            </a:bodyPr>
            <a:lstStyle/>
            <a:p>
              <a:pPr algn="ctr"/>
              <a:r>
                <a:rPr lang="en-US" b="1">
                  <a:latin typeface="Calibri" pitchFamily="34" charset="0"/>
                </a:rPr>
                <a:t>Plan Development</a:t>
              </a:r>
            </a:p>
          </p:txBody>
        </p:sp>
        <p:pic>
          <p:nvPicPr>
            <p:cNvPr id="51246" name="Picture 2" descr="http://www.dreamstime.com/arrow-shapes-thumb2745624.jpg"/>
            <p:cNvPicPr>
              <a:picLocks noChangeAspect="1" noChangeArrowheads="1"/>
            </p:cNvPicPr>
            <p:nvPr/>
          </p:nvPicPr>
          <p:blipFill>
            <a:blip r:embed="rId2"/>
            <a:srcRect l="79500" b="82253"/>
            <a:stretch>
              <a:fillRect/>
            </a:stretch>
          </p:blipFill>
          <p:spPr bwMode="auto">
            <a:xfrm rot="-8660523">
              <a:off x="2400599" y="4875718"/>
              <a:ext cx="472129" cy="453704"/>
            </a:xfrm>
            <a:prstGeom prst="rect">
              <a:avLst/>
            </a:prstGeom>
            <a:noFill/>
            <a:ln w="9525">
              <a:noFill/>
              <a:miter lim="800000"/>
              <a:headEnd/>
              <a:tailEnd/>
            </a:ln>
          </p:spPr>
        </p:pic>
        <p:pic>
          <p:nvPicPr>
            <p:cNvPr id="51247" name="Picture 2" descr="http://www.dreamstime.com/arrow-shapes-thumb2745624.jpg"/>
            <p:cNvPicPr>
              <a:picLocks noChangeAspect="1" noChangeArrowheads="1"/>
            </p:cNvPicPr>
            <p:nvPr/>
          </p:nvPicPr>
          <p:blipFill>
            <a:blip r:embed="rId2"/>
            <a:srcRect l="79500" b="82253"/>
            <a:stretch>
              <a:fillRect/>
            </a:stretch>
          </p:blipFill>
          <p:spPr bwMode="auto">
            <a:xfrm rot="-3260720">
              <a:off x="430703" y="2580059"/>
              <a:ext cx="443149" cy="425856"/>
            </a:xfrm>
            <a:prstGeom prst="rect">
              <a:avLst/>
            </a:prstGeom>
            <a:noFill/>
            <a:ln w="9525">
              <a:noFill/>
              <a:miter lim="800000"/>
              <a:headEnd/>
              <a:tailEnd/>
            </a:ln>
          </p:spPr>
        </p:pic>
      </p:grpSp>
      <p:sp>
        <p:nvSpPr>
          <p:cNvPr id="2" name="Oval 1"/>
          <p:cNvSpPr/>
          <p:nvPr/>
        </p:nvSpPr>
        <p:spPr>
          <a:xfrm>
            <a:off x="1846263" y="1022350"/>
            <a:ext cx="1423987" cy="9286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Oval 38"/>
          <p:cNvSpPr/>
          <p:nvPr/>
        </p:nvSpPr>
        <p:spPr>
          <a:xfrm>
            <a:off x="2286000" y="2144713"/>
            <a:ext cx="1423988" cy="928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Oval 39"/>
          <p:cNvSpPr/>
          <p:nvPr/>
        </p:nvSpPr>
        <p:spPr>
          <a:xfrm>
            <a:off x="1423988" y="3033713"/>
            <a:ext cx="1423987" cy="928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Oval 40"/>
          <p:cNvSpPr/>
          <p:nvPr/>
        </p:nvSpPr>
        <p:spPr>
          <a:xfrm>
            <a:off x="5788025" y="3186113"/>
            <a:ext cx="1423988" cy="928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Oval 41"/>
          <p:cNvSpPr/>
          <p:nvPr/>
        </p:nvSpPr>
        <p:spPr>
          <a:xfrm>
            <a:off x="5624513" y="1174750"/>
            <a:ext cx="1422400" cy="9286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Oval 42"/>
          <p:cNvSpPr/>
          <p:nvPr/>
        </p:nvSpPr>
        <p:spPr>
          <a:xfrm>
            <a:off x="3641725" y="3414713"/>
            <a:ext cx="1581150" cy="105092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Oval 43"/>
          <p:cNvSpPr/>
          <p:nvPr/>
        </p:nvSpPr>
        <p:spPr>
          <a:xfrm>
            <a:off x="5081588" y="2228850"/>
            <a:ext cx="1422400" cy="9286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Oval 44"/>
          <p:cNvSpPr/>
          <p:nvPr/>
        </p:nvSpPr>
        <p:spPr>
          <a:xfrm>
            <a:off x="3730625" y="773113"/>
            <a:ext cx="1423988" cy="928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animBg="1"/>
      <p:bldP spid="40" grpId="0" animBg="1"/>
      <p:bldP spid="41" grpId="0" animBg="1"/>
      <p:bldP spid="42" grpId="0" animBg="1"/>
      <p:bldP spid="43" grpId="0" animBg="1"/>
      <p:bldP spid="44" grpId="0" animBg="1"/>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Box 1"/>
          <p:cNvSpPr txBox="1">
            <a:spLocks noChangeArrowheads="1"/>
          </p:cNvSpPr>
          <p:nvPr/>
        </p:nvSpPr>
        <p:spPr bwMode="auto">
          <a:xfrm>
            <a:off x="76200" y="228600"/>
            <a:ext cx="8991600" cy="1200150"/>
          </a:xfrm>
          <a:prstGeom prst="rect">
            <a:avLst/>
          </a:prstGeom>
          <a:noFill/>
          <a:ln w="9525">
            <a:noFill/>
            <a:miter lim="800000"/>
            <a:headEnd/>
            <a:tailEnd/>
          </a:ln>
        </p:spPr>
        <p:txBody>
          <a:bodyPr>
            <a:spAutoFit/>
          </a:bodyPr>
          <a:lstStyle/>
          <a:p>
            <a:r>
              <a:rPr lang="en-US" sz="2400" b="1">
                <a:latin typeface="Calibri" pitchFamily="34" charset="0"/>
              </a:rPr>
              <a:t>Scoring Criteria Section 1, 2 (c) :  </a:t>
            </a:r>
            <a:r>
              <a:rPr lang="en-US" sz="2400">
                <a:latin typeface="Calibri" pitchFamily="34" charset="0"/>
              </a:rPr>
              <a:t>Must score the 8 criteria and must use the four labels (Unsatisfactory, Basic, Proficient, Distinguished)  </a:t>
            </a:r>
            <a:r>
              <a:rPr lang="en-US" sz="2400" i="1" u="sng">
                <a:solidFill>
                  <a:srgbClr val="FF0000"/>
                </a:solidFill>
                <a:latin typeface="Calibri" pitchFamily="34" charset="0"/>
              </a:rPr>
              <a:t>Local decision on how to get from the components to the criteria score</a:t>
            </a:r>
            <a:endParaRPr lang="en-US" sz="2400" b="1" i="1" u="sng">
              <a:solidFill>
                <a:srgbClr val="FF0000"/>
              </a:solidFill>
              <a:latin typeface="Calibri" pitchFamily="34" charset="0"/>
            </a:endParaRPr>
          </a:p>
        </p:txBody>
      </p:sp>
      <p:graphicFrame>
        <p:nvGraphicFramePr>
          <p:cNvPr id="3" name="Table 2"/>
          <p:cNvGraphicFramePr>
            <a:graphicFrameLocks noGrp="1"/>
          </p:cNvGraphicFramePr>
          <p:nvPr/>
        </p:nvGraphicFramePr>
        <p:xfrm>
          <a:off x="19050" y="1676400"/>
          <a:ext cx="8972550" cy="4983163"/>
        </p:xfrm>
        <a:graphic>
          <a:graphicData uri="http://schemas.openxmlformats.org/drawingml/2006/table">
            <a:tbl>
              <a:tblPr firstRow="1" bandRow="1">
                <a:tableStyleId>{5C22544A-7EE6-4342-B048-85BDC9FD1C3A}</a:tableStyleId>
              </a:tblPr>
              <a:tblGrid>
                <a:gridCol w="1809750"/>
                <a:gridCol w="1676400"/>
                <a:gridCol w="1295400"/>
                <a:gridCol w="1200150"/>
                <a:gridCol w="1466850"/>
                <a:gridCol w="1524000"/>
              </a:tblGrid>
              <a:tr h="370840">
                <a:tc>
                  <a:txBody>
                    <a:bodyPr/>
                    <a:lstStyle/>
                    <a:p>
                      <a:r>
                        <a:rPr lang="en-US" dirty="0" smtClean="0"/>
                        <a:t>Criteria</a:t>
                      </a:r>
                      <a:endParaRPr lang="en-US" dirty="0"/>
                    </a:p>
                  </a:txBody>
                  <a:tcPr/>
                </a:tc>
                <a:tc>
                  <a:txBody>
                    <a:bodyPr/>
                    <a:lstStyle/>
                    <a:p>
                      <a:r>
                        <a:rPr lang="en-US" dirty="0" smtClean="0"/>
                        <a:t>Unsatisfactory</a:t>
                      </a:r>
                      <a:endParaRPr lang="en-US" dirty="0"/>
                    </a:p>
                  </a:txBody>
                  <a:tcPr/>
                </a:tc>
                <a:tc>
                  <a:txBody>
                    <a:bodyPr/>
                    <a:lstStyle/>
                    <a:p>
                      <a:r>
                        <a:rPr lang="en-US" dirty="0" smtClean="0"/>
                        <a:t>Basic</a:t>
                      </a:r>
                      <a:endParaRPr lang="en-US" dirty="0"/>
                    </a:p>
                  </a:txBody>
                  <a:tcPr/>
                </a:tc>
                <a:tc>
                  <a:txBody>
                    <a:bodyPr/>
                    <a:lstStyle/>
                    <a:p>
                      <a:r>
                        <a:rPr lang="en-US" dirty="0" smtClean="0"/>
                        <a:t>Proficient</a:t>
                      </a:r>
                      <a:endParaRPr lang="en-US" dirty="0"/>
                    </a:p>
                  </a:txBody>
                  <a:tcPr/>
                </a:tc>
                <a:tc>
                  <a:txBody>
                    <a:bodyPr/>
                    <a:lstStyle/>
                    <a:p>
                      <a:r>
                        <a:rPr lang="en-US" dirty="0" smtClean="0"/>
                        <a:t>Distinguished</a:t>
                      </a:r>
                      <a:endParaRPr lang="en-US" dirty="0"/>
                    </a:p>
                  </a:txBody>
                  <a:tcPr/>
                </a:tc>
                <a:tc>
                  <a:txBody>
                    <a:bodyPr/>
                    <a:lstStyle/>
                    <a:p>
                      <a:r>
                        <a:rPr lang="en-US" dirty="0" smtClean="0"/>
                        <a:t>Score</a:t>
                      </a:r>
                      <a:endParaRPr lang="en-US" dirty="0"/>
                    </a:p>
                  </a:txBody>
                  <a:tcPr/>
                </a:tc>
              </a:tr>
              <a:tr h="370840">
                <a:tc>
                  <a:txBody>
                    <a:bodyPr/>
                    <a:lstStyle/>
                    <a:p>
                      <a:r>
                        <a:rPr lang="en-US" dirty="0" smtClean="0"/>
                        <a:t>Criterion 1</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pPr algn="l"/>
                      <a:r>
                        <a:rPr lang="en-US" b="1" dirty="0" smtClean="0"/>
                        <a:t> Basic</a:t>
                      </a:r>
                      <a:endParaRPr lang="en-US" b="1" dirty="0"/>
                    </a:p>
                  </a:txBody>
                  <a:tcPr/>
                </a:tc>
              </a:tr>
              <a:tr h="370840">
                <a:tc>
                  <a:txBody>
                    <a:bodyPr/>
                    <a:lstStyle/>
                    <a:p>
                      <a:pPr marL="285750" indent="-285750">
                        <a:buFont typeface="Arial" pitchFamily="34" charset="0"/>
                        <a:buChar char="•"/>
                      </a:pPr>
                      <a:r>
                        <a:rPr lang="en-US" dirty="0" smtClean="0"/>
                        <a:t>Component 1</a:t>
                      </a:r>
                      <a:endParaRPr lang="en-US" dirty="0"/>
                    </a:p>
                  </a:txBody>
                  <a:tcPr>
                    <a:solidFill>
                      <a:schemeClr val="accent2">
                        <a:lumMod val="20000"/>
                        <a:lumOff val="80000"/>
                      </a:schemeClr>
                    </a:solidFill>
                  </a:tcPr>
                </a:tc>
                <a:tc>
                  <a:txBody>
                    <a:bodyPr/>
                    <a:lstStyle/>
                    <a:p>
                      <a:endParaRPr lang="en-US"/>
                    </a:p>
                  </a:txBody>
                  <a:tcPr>
                    <a:solidFill>
                      <a:schemeClr val="accent2">
                        <a:lumMod val="20000"/>
                        <a:lumOff val="80000"/>
                      </a:schemeClr>
                    </a:solidFill>
                  </a:tcPr>
                </a:tc>
                <a:tc>
                  <a:txBody>
                    <a:bodyPr/>
                    <a:lstStyle/>
                    <a:p>
                      <a:pPr algn="ctr"/>
                      <a:r>
                        <a:rPr lang="en-US" sz="2000" b="1" dirty="0" smtClean="0"/>
                        <a:t>X</a:t>
                      </a:r>
                      <a:endParaRPr lang="en-US" sz="2000" b="1" dirty="0"/>
                    </a:p>
                  </a:txBody>
                  <a:tcPr>
                    <a:solidFill>
                      <a:schemeClr val="accent2">
                        <a:lumMod val="20000"/>
                        <a:lumOff val="80000"/>
                      </a:schemeClr>
                    </a:solidFill>
                  </a:tcPr>
                </a:tc>
                <a:tc>
                  <a:txBody>
                    <a:bodyPr/>
                    <a:lstStyle/>
                    <a:p>
                      <a:pPr algn="ctr"/>
                      <a:endParaRPr lang="en-US" sz="2000" b="1" dirty="0"/>
                    </a:p>
                  </a:txBody>
                  <a:tcPr>
                    <a:solidFill>
                      <a:schemeClr val="accent2">
                        <a:lumMod val="20000"/>
                        <a:lumOff val="80000"/>
                      </a:schemeClr>
                    </a:solidFill>
                  </a:tcPr>
                </a:tc>
                <a:tc>
                  <a:txBody>
                    <a:bodyPr/>
                    <a:lstStyle/>
                    <a:p>
                      <a:endParaRPr lang="en-US"/>
                    </a:p>
                  </a:txBody>
                  <a:tcPr>
                    <a:solidFill>
                      <a:schemeClr val="accent2">
                        <a:lumMod val="20000"/>
                        <a:lumOff val="80000"/>
                      </a:schemeClr>
                    </a:solidFill>
                  </a:tcPr>
                </a:tc>
                <a:tc>
                  <a:txBody>
                    <a:bodyPr/>
                    <a:lstStyle/>
                    <a:p>
                      <a:pPr algn="l"/>
                      <a:endParaRPr lang="en-US" b="1" dirty="0"/>
                    </a:p>
                  </a:txBody>
                  <a:tcPr/>
                </a:tc>
              </a:tr>
              <a:tr h="370840">
                <a:tc>
                  <a:txBody>
                    <a:bodyPr/>
                    <a:lstStyle/>
                    <a:p>
                      <a:pPr marL="285750" indent="-285750">
                        <a:buFont typeface="Arial" pitchFamily="34" charset="0"/>
                        <a:buChar char="•"/>
                      </a:pPr>
                      <a:r>
                        <a:rPr lang="en-US" dirty="0" smtClean="0"/>
                        <a:t>Component 2</a:t>
                      </a:r>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pPr algn="ctr"/>
                      <a:endParaRPr lang="en-US" sz="2000" b="1" dirty="0"/>
                    </a:p>
                  </a:txBody>
                  <a:tcPr>
                    <a:solidFill>
                      <a:schemeClr val="accent2">
                        <a:lumMod val="20000"/>
                        <a:lumOff val="80000"/>
                      </a:schemeClr>
                    </a:solidFill>
                  </a:tcPr>
                </a:tc>
                <a:tc>
                  <a:txBody>
                    <a:bodyPr/>
                    <a:lstStyle/>
                    <a:p>
                      <a:pPr algn="ctr"/>
                      <a:r>
                        <a:rPr lang="en-US" sz="2000" b="1" dirty="0" smtClean="0"/>
                        <a:t>X</a:t>
                      </a:r>
                      <a:endParaRPr lang="en-US" sz="2000" b="1"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pPr algn="l"/>
                      <a:endParaRPr lang="en-US" b="1" dirty="0"/>
                    </a:p>
                  </a:txBody>
                  <a:tcPr/>
                </a:tc>
              </a:tr>
              <a:tr h="370840">
                <a:tc>
                  <a:txBody>
                    <a:bodyPr/>
                    <a:lstStyle/>
                    <a:p>
                      <a:pPr marL="285750" indent="-285750">
                        <a:buFont typeface="Arial" pitchFamily="34" charset="0"/>
                        <a:buChar char="•"/>
                      </a:pPr>
                      <a:r>
                        <a:rPr lang="en-US" dirty="0" smtClean="0"/>
                        <a:t>Component 3</a:t>
                      </a:r>
                      <a:endParaRPr lang="en-US"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pPr algn="ctr"/>
                      <a:r>
                        <a:rPr lang="en-US" sz="2000" b="1" dirty="0" smtClean="0"/>
                        <a:t>X</a:t>
                      </a:r>
                      <a:endParaRPr lang="en-US" sz="2000" b="1" dirty="0"/>
                    </a:p>
                  </a:txBody>
                  <a:tcPr>
                    <a:solidFill>
                      <a:schemeClr val="accent2">
                        <a:lumMod val="20000"/>
                        <a:lumOff val="80000"/>
                      </a:schemeClr>
                    </a:solidFill>
                  </a:tcPr>
                </a:tc>
                <a:tc>
                  <a:txBody>
                    <a:bodyPr/>
                    <a:lstStyle/>
                    <a:p>
                      <a:pPr algn="ctr"/>
                      <a:endParaRPr lang="en-US" sz="2000" b="1" dirty="0"/>
                    </a:p>
                  </a:txBody>
                  <a:tcPr>
                    <a:solidFill>
                      <a:schemeClr val="accent2">
                        <a:lumMod val="20000"/>
                        <a:lumOff val="80000"/>
                      </a:schemeClr>
                    </a:solidFill>
                  </a:tcPr>
                </a:tc>
                <a:tc>
                  <a:txBody>
                    <a:bodyPr/>
                    <a:lstStyle/>
                    <a:p>
                      <a:endParaRPr lang="en-US" dirty="0"/>
                    </a:p>
                  </a:txBody>
                  <a:tcPr>
                    <a:solidFill>
                      <a:schemeClr val="accent2">
                        <a:lumMod val="20000"/>
                        <a:lumOff val="80000"/>
                      </a:schemeClr>
                    </a:solidFill>
                  </a:tcPr>
                </a:tc>
                <a:tc>
                  <a:txBody>
                    <a:bodyPr/>
                    <a:lstStyle/>
                    <a:p>
                      <a:pPr algn="l"/>
                      <a:endParaRPr lang="en-US" b="1" dirty="0"/>
                    </a:p>
                  </a:txBody>
                  <a:tcPr/>
                </a:tc>
              </a:tr>
              <a:tr h="370840">
                <a:tc>
                  <a:txBody>
                    <a:bodyPr/>
                    <a:lstStyle/>
                    <a:p>
                      <a:r>
                        <a:rPr lang="en-US" dirty="0" smtClean="0"/>
                        <a:t>Criterion 2</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pPr algn="l"/>
                      <a:r>
                        <a:rPr lang="en-US" b="1" dirty="0" smtClean="0"/>
                        <a:t>Proficient</a:t>
                      </a:r>
                      <a:endParaRPr lang="en-US" b="1" dirty="0"/>
                    </a:p>
                  </a:txBody>
                  <a:tcPr/>
                </a:tc>
              </a:tr>
              <a:tr h="370840">
                <a:tc>
                  <a:txBody>
                    <a:bodyPr/>
                    <a:lstStyle/>
                    <a:p>
                      <a:r>
                        <a:rPr lang="en-US" dirty="0" smtClean="0"/>
                        <a:t>Criterion 3</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pPr algn="l"/>
                      <a:r>
                        <a:rPr lang="en-US" b="1" dirty="0" smtClean="0"/>
                        <a:t>Proficient</a:t>
                      </a:r>
                      <a:endParaRPr lang="en-US" b="1" dirty="0"/>
                    </a:p>
                  </a:txBody>
                  <a:tcPr/>
                </a:tc>
              </a:tr>
              <a:tr h="370840">
                <a:tc>
                  <a:txBody>
                    <a:bodyPr/>
                    <a:lstStyle/>
                    <a:p>
                      <a:r>
                        <a:rPr lang="en-US" dirty="0" smtClean="0"/>
                        <a:t>Criterion 4</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pPr algn="l"/>
                      <a:r>
                        <a:rPr lang="en-US" b="1" dirty="0" smtClean="0"/>
                        <a:t>Proficient</a:t>
                      </a:r>
                      <a:endParaRPr lang="en-US" b="1" dirty="0"/>
                    </a:p>
                  </a:txBody>
                  <a:tcPr/>
                </a:tc>
              </a:tr>
              <a:tr h="370840">
                <a:tc>
                  <a:txBody>
                    <a:bodyPr/>
                    <a:lstStyle/>
                    <a:p>
                      <a:r>
                        <a:rPr lang="en-US" dirty="0" smtClean="0"/>
                        <a:t>Criterion 5</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pPr algn="l"/>
                      <a:r>
                        <a:rPr lang="en-US" b="1" dirty="0" smtClean="0"/>
                        <a:t>Distinguished</a:t>
                      </a:r>
                      <a:endParaRPr lang="en-US" b="1" dirty="0"/>
                    </a:p>
                  </a:txBody>
                  <a:tcPr/>
                </a:tc>
              </a:tr>
              <a:tr h="370840">
                <a:tc>
                  <a:txBody>
                    <a:bodyPr/>
                    <a:lstStyle/>
                    <a:p>
                      <a:r>
                        <a:rPr lang="en-US" dirty="0" smtClean="0"/>
                        <a:t>Criterion 6</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pPr algn="l"/>
                      <a:r>
                        <a:rPr lang="en-US" b="1" dirty="0" smtClean="0"/>
                        <a:t>Proficient</a:t>
                      </a:r>
                      <a:endParaRPr lang="en-US" b="1" dirty="0"/>
                    </a:p>
                  </a:txBody>
                  <a:tcPr/>
                </a:tc>
              </a:tr>
              <a:tr h="370840">
                <a:tc>
                  <a:txBody>
                    <a:bodyPr/>
                    <a:lstStyle/>
                    <a:p>
                      <a:r>
                        <a:rPr lang="en-US" dirty="0" smtClean="0"/>
                        <a:t>Criterion 7</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pPr algn="l"/>
                      <a:r>
                        <a:rPr lang="en-US" b="1" dirty="0" smtClean="0"/>
                        <a:t>Distinguished</a:t>
                      </a:r>
                      <a:endParaRPr lang="en-US" b="1" dirty="0"/>
                    </a:p>
                  </a:txBody>
                  <a:tcPr/>
                </a:tc>
              </a:tr>
              <a:tr h="370840">
                <a:tc>
                  <a:txBody>
                    <a:bodyPr/>
                    <a:lstStyle/>
                    <a:p>
                      <a:r>
                        <a:rPr lang="en-US" dirty="0" smtClean="0"/>
                        <a:t>Criterion 8</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pPr algn="l"/>
                      <a:r>
                        <a:rPr lang="en-US" b="1" dirty="0" smtClean="0"/>
                        <a:t>Basic</a:t>
                      </a:r>
                      <a:endParaRPr lang="en-US" b="1" dirty="0"/>
                    </a:p>
                  </a:txBody>
                  <a:tcPr/>
                </a:tc>
              </a:tr>
              <a:tr h="370840">
                <a:tc>
                  <a:txBody>
                    <a:bodyPr/>
                    <a:lstStyle/>
                    <a:p>
                      <a:pPr algn="ctr"/>
                      <a:r>
                        <a:rPr lang="en-US" sz="2400" b="1" dirty="0" smtClean="0"/>
                        <a:t>Final Score</a:t>
                      </a:r>
                      <a:endParaRPr lang="en-US" sz="2400" b="1" dirty="0"/>
                    </a:p>
                  </a:txBody>
                  <a:tcPr>
                    <a:solidFill>
                      <a:srgbClr val="FFFF99"/>
                    </a:solidFill>
                  </a:tcPr>
                </a:tc>
                <a:tc gridSpan="2">
                  <a:txBody>
                    <a:bodyPr/>
                    <a:lstStyle/>
                    <a:p>
                      <a:pPr algn="ctr"/>
                      <a:r>
                        <a:rPr lang="en-US" sz="2400" b="1" dirty="0" smtClean="0"/>
                        <a:t>Proficient</a:t>
                      </a:r>
                      <a:endParaRPr lang="en-US" sz="2400" b="1" dirty="0"/>
                    </a:p>
                  </a:txBody>
                  <a:tcPr>
                    <a:solidFill>
                      <a:srgbClr val="FFFF99"/>
                    </a:solidFill>
                  </a:tcPr>
                </a:tc>
                <a:tc hMerge="1">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cxnSp>
        <p:nvCxnSpPr>
          <p:cNvPr id="5" name="Straight Arrow Connector 4"/>
          <p:cNvCxnSpPr/>
          <p:nvPr/>
        </p:nvCxnSpPr>
        <p:spPr>
          <a:xfrm flipV="1">
            <a:off x="4724400" y="2209800"/>
            <a:ext cx="26670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5486400" y="2286000"/>
            <a:ext cx="19050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572000" y="2362200"/>
            <a:ext cx="2895600"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971800" y="3733800"/>
            <a:ext cx="4419600" cy="2362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200400" y="4038600"/>
            <a:ext cx="4191000" cy="2133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581400" y="4419600"/>
            <a:ext cx="3657600" cy="1828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4038600" y="4914900"/>
            <a:ext cx="3432175" cy="13335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4038600" y="5257800"/>
            <a:ext cx="3432175" cy="1143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4267200" y="5581650"/>
            <a:ext cx="3124200" cy="8191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4038600" y="5991225"/>
            <a:ext cx="3429000" cy="5619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124200" y="2514600"/>
            <a:ext cx="4495800" cy="34766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par>
                                <p:cTn id="19" presetID="22" presetClass="entr" presetSubtype="2"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right)">
                                      <p:cBhvr>
                                        <p:cTn id="21" dur="500"/>
                                        <p:tgtEl>
                                          <p:spTgt spid="18"/>
                                        </p:tgtEl>
                                      </p:cBhvr>
                                    </p:animEffect>
                                  </p:childTnLst>
                                </p:cTn>
                              </p:par>
                              <p:par>
                                <p:cTn id="22" presetID="22" presetClass="entr" presetSubtype="2"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right)">
                                      <p:cBhvr>
                                        <p:cTn id="24" dur="500"/>
                                        <p:tgtEl>
                                          <p:spTgt spid="22"/>
                                        </p:tgtEl>
                                      </p:cBhvr>
                                    </p:animEffect>
                                  </p:childTnLst>
                                </p:cTn>
                              </p:par>
                              <p:par>
                                <p:cTn id="25" presetID="22" presetClass="entr" presetSubtype="2"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right)">
                                      <p:cBhvr>
                                        <p:cTn id="27" dur="500"/>
                                        <p:tgtEl>
                                          <p:spTgt spid="24"/>
                                        </p:tgtEl>
                                      </p:cBhvr>
                                    </p:animEffect>
                                  </p:childTnLst>
                                </p:cTn>
                              </p:par>
                              <p:par>
                                <p:cTn id="28" presetID="22" presetClass="entr" presetSubtype="2"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right)">
                                      <p:cBhvr>
                                        <p:cTn id="30" dur="500"/>
                                        <p:tgtEl>
                                          <p:spTgt spid="26"/>
                                        </p:tgtEl>
                                      </p:cBhvr>
                                    </p:animEffect>
                                  </p:childTnLst>
                                </p:cTn>
                              </p:par>
                              <p:par>
                                <p:cTn id="31" presetID="22" presetClass="entr" presetSubtype="2"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right)">
                                      <p:cBhvr>
                                        <p:cTn id="33" dur="500"/>
                                        <p:tgtEl>
                                          <p:spTgt spid="28"/>
                                        </p:tgtEl>
                                      </p:cBhvr>
                                    </p:animEffect>
                                  </p:childTnLst>
                                </p:cTn>
                              </p:par>
                              <p:par>
                                <p:cTn id="34" presetID="22" presetClass="entr" presetSubtype="2"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500"/>
                                        <p:tgtEl>
                                          <p:spTgt spid="31"/>
                                        </p:tgtEl>
                                      </p:cBhvr>
                                    </p:animEffect>
                                  </p:childTnLst>
                                </p:cTn>
                              </p:par>
                              <p:par>
                                <p:cTn id="37" presetID="2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Box 1"/>
          <p:cNvSpPr txBox="1">
            <a:spLocks noChangeArrowheads="1"/>
          </p:cNvSpPr>
          <p:nvPr/>
        </p:nvSpPr>
        <p:spPr bwMode="auto">
          <a:xfrm>
            <a:off x="304800" y="914400"/>
            <a:ext cx="8534400" cy="2062163"/>
          </a:xfrm>
          <a:prstGeom prst="rect">
            <a:avLst/>
          </a:prstGeom>
          <a:noFill/>
          <a:ln w="9525">
            <a:noFill/>
            <a:miter lim="800000"/>
            <a:headEnd/>
            <a:tailEnd/>
          </a:ln>
        </p:spPr>
        <p:txBody>
          <a:bodyPr>
            <a:spAutoFit/>
          </a:bodyPr>
          <a:lstStyle/>
          <a:p>
            <a:r>
              <a:rPr lang="en-US" sz="2200" b="1">
                <a:latin typeface="Calibri" pitchFamily="34" charset="0"/>
              </a:rPr>
              <a:t>Final Summative Score Section 1, 2 (c) :  </a:t>
            </a:r>
            <a:r>
              <a:rPr lang="en-US" sz="2200">
                <a:latin typeface="Calibri" pitchFamily="34" charset="0"/>
              </a:rPr>
              <a:t>OSPI adopt rules prescribing a common method for calculating the final summative score (including focused evaluation), consider weighting criteria  and maximizing rater agreement across the three frameworks.</a:t>
            </a:r>
          </a:p>
          <a:p>
            <a:r>
              <a:rPr lang="en-US" sz="2200">
                <a:latin typeface="Calibri" pitchFamily="34" charset="0"/>
              </a:rPr>
              <a:t> </a:t>
            </a:r>
          </a:p>
          <a:p>
            <a:endParaRPr lang="en-US">
              <a:latin typeface="Calibri" pitchFamily="34" charset="0"/>
            </a:endParaRPr>
          </a:p>
        </p:txBody>
      </p:sp>
      <p:sp>
        <p:nvSpPr>
          <p:cNvPr id="3" name="TextBox 2"/>
          <p:cNvSpPr txBox="1"/>
          <p:nvPr/>
        </p:nvSpPr>
        <p:spPr>
          <a:xfrm>
            <a:off x="838200" y="152400"/>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Instructional Framework</a:t>
            </a:r>
            <a:endParaRPr lang="en-US" sz="2800" dirty="0">
              <a:latin typeface="+mn-lt"/>
            </a:endParaRPr>
          </a:p>
        </p:txBody>
      </p:sp>
      <p:sp>
        <p:nvSpPr>
          <p:cNvPr id="4" name="TextBox 3"/>
          <p:cNvSpPr txBox="1"/>
          <p:nvPr/>
        </p:nvSpPr>
        <p:spPr>
          <a:xfrm>
            <a:off x="304800" y="2643188"/>
            <a:ext cx="8229600" cy="2462212"/>
          </a:xfrm>
          <a:prstGeom prst="rect">
            <a:avLst/>
          </a:prstGeom>
          <a:noFill/>
        </p:spPr>
        <p:txBody>
          <a:bodyPr>
            <a:spAutoFit/>
          </a:bodyPr>
          <a:lstStyle/>
          <a:p>
            <a:pPr fontAlgn="auto">
              <a:spcBef>
                <a:spcPts val="0"/>
              </a:spcBef>
              <a:spcAft>
                <a:spcPts val="0"/>
              </a:spcAft>
              <a:defRPr/>
            </a:pPr>
            <a:r>
              <a:rPr lang="en-US" sz="2200" b="1" dirty="0">
                <a:latin typeface="+mn-lt"/>
              </a:rPr>
              <a:t>Three Instructional Frameworks  Section 1, 2 (e) :   </a:t>
            </a:r>
            <a:r>
              <a:rPr lang="en-US" sz="2200" dirty="0">
                <a:latin typeface="+mn-lt"/>
              </a:rPr>
              <a:t>Sept 1, 2012, OSPI determine  three research-based instructional frameworks.                                        </a:t>
            </a:r>
          </a:p>
          <a:p>
            <a:pPr fontAlgn="auto">
              <a:spcBef>
                <a:spcPts val="0"/>
              </a:spcBef>
              <a:spcAft>
                <a:spcPts val="0"/>
              </a:spcAft>
              <a:defRPr/>
            </a:pPr>
            <a:r>
              <a:rPr lang="en-US" sz="2200" b="1" dirty="0">
                <a:latin typeface="+mn-lt"/>
              </a:rPr>
              <a:t>(No waivers but process for minor modifications)</a:t>
            </a:r>
          </a:p>
          <a:p>
            <a:pPr fontAlgn="auto">
              <a:spcBef>
                <a:spcPts val="0"/>
              </a:spcBef>
              <a:spcAft>
                <a:spcPts val="0"/>
              </a:spcAft>
              <a:defRPr/>
            </a:pPr>
            <a:endParaRPr lang="en-US" sz="2200" dirty="0">
              <a:latin typeface="+mn-lt"/>
            </a:endParaRPr>
          </a:p>
          <a:p>
            <a:pPr marL="285750" indent="-285750" fontAlgn="auto">
              <a:spcBef>
                <a:spcPts val="0"/>
              </a:spcBef>
              <a:spcAft>
                <a:spcPts val="0"/>
              </a:spcAft>
              <a:buFont typeface="Arial" pitchFamily="34" charset="0"/>
              <a:buChar char="•"/>
              <a:defRPr/>
            </a:pPr>
            <a:r>
              <a:rPr lang="en-US" sz="2200" b="1" dirty="0">
                <a:latin typeface="+mn-lt"/>
              </a:rPr>
              <a:t>Charlotte Danielson Model</a:t>
            </a:r>
          </a:p>
          <a:p>
            <a:pPr marL="285750" indent="-285750" fontAlgn="auto">
              <a:spcBef>
                <a:spcPts val="0"/>
              </a:spcBef>
              <a:spcAft>
                <a:spcPts val="0"/>
              </a:spcAft>
              <a:buFont typeface="Arial" pitchFamily="34" charset="0"/>
              <a:buChar char="•"/>
              <a:defRPr/>
            </a:pPr>
            <a:r>
              <a:rPr lang="en-US" sz="2200" b="1" dirty="0">
                <a:latin typeface="+mn-lt"/>
              </a:rPr>
              <a:t>Robert </a:t>
            </a:r>
            <a:r>
              <a:rPr lang="en-US" sz="2200" b="1" dirty="0" err="1">
                <a:latin typeface="+mn-lt"/>
              </a:rPr>
              <a:t>Marzano</a:t>
            </a:r>
            <a:r>
              <a:rPr lang="en-US" sz="2200" b="1" dirty="0">
                <a:latin typeface="+mn-lt"/>
              </a:rPr>
              <a:t> Model</a:t>
            </a:r>
          </a:p>
          <a:p>
            <a:pPr marL="285750" indent="-285750" fontAlgn="auto">
              <a:spcBef>
                <a:spcPts val="0"/>
              </a:spcBef>
              <a:spcAft>
                <a:spcPts val="0"/>
              </a:spcAft>
              <a:buFont typeface="Arial" pitchFamily="34" charset="0"/>
              <a:buChar char="•"/>
              <a:defRPr/>
            </a:pPr>
            <a:r>
              <a:rPr lang="en-US" sz="2200" b="1" dirty="0">
                <a:latin typeface="+mn-lt"/>
              </a:rPr>
              <a:t>U.W. CEL 5 Dimensions + Model</a:t>
            </a:r>
            <a:endParaRPr lang="en-US" sz="2200" b="1" dirty="0">
              <a:latin typeface="+mn-lt"/>
            </a:endParaRPr>
          </a:p>
        </p:txBody>
      </p:sp>
      <p:graphicFrame>
        <p:nvGraphicFramePr>
          <p:cNvPr id="5" name="Diagram 4"/>
          <p:cNvGraphicFramePr/>
          <p:nvPr/>
        </p:nvGraphicFramePr>
        <p:xfrm>
          <a:off x="4419600" y="3669506"/>
          <a:ext cx="5486400" cy="3188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Box 1"/>
          <p:cNvSpPr txBox="1">
            <a:spLocks noChangeArrowheads="1"/>
          </p:cNvSpPr>
          <p:nvPr/>
        </p:nvSpPr>
        <p:spPr bwMode="auto">
          <a:xfrm>
            <a:off x="228600" y="685800"/>
            <a:ext cx="8686800" cy="3754438"/>
          </a:xfrm>
          <a:prstGeom prst="rect">
            <a:avLst/>
          </a:prstGeom>
          <a:noFill/>
          <a:ln w="9525">
            <a:noFill/>
            <a:miter lim="800000"/>
            <a:headEnd/>
            <a:tailEnd/>
          </a:ln>
        </p:spPr>
        <p:txBody>
          <a:bodyPr>
            <a:spAutoFit/>
          </a:bodyPr>
          <a:lstStyle/>
          <a:p>
            <a:r>
              <a:rPr lang="en-US" sz="2400" b="1">
                <a:latin typeface="Calibri" pitchFamily="34" charset="0"/>
              </a:rPr>
              <a:t>Not Deemed Satisfactory  / Change of Cut Line    Section 1, 4 (a) </a:t>
            </a:r>
          </a:p>
          <a:p>
            <a:endParaRPr lang="en-US" sz="1600">
              <a:latin typeface="Calibri" pitchFamily="34" charset="0"/>
            </a:endParaRPr>
          </a:p>
          <a:p>
            <a:r>
              <a:rPr lang="en-US" sz="2400">
                <a:latin typeface="Calibri" pitchFamily="34" charset="0"/>
              </a:rPr>
              <a:t>Level 1 – Unsatisfactory for those with five or fewer years of experience</a:t>
            </a:r>
          </a:p>
          <a:p>
            <a:r>
              <a:rPr lang="en-US" sz="2400">
                <a:latin typeface="Calibri" pitchFamily="34" charset="0"/>
              </a:rPr>
              <a:t>Level 2 -  Basic -  If the classroom teacher is on a continuing contract with more than five years of teaching experience and if the level 2 has been received two years in a row or two years within a consecutive three-year period.</a:t>
            </a:r>
          </a:p>
          <a:p>
            <a:endParaRPr lang="en-US">
              <a:latin typeface="Calibri" pitchFamily="34" charset="0"/>
            </a:endParaRPr>
          </a:p>
          <a:p>
            <a:endParaRPr lang="en-US">
              <a:latin typeface="Calibri" pitchFamily="34" charset="0"/>
            </a:endParaRPr>
          </a:p>
          <a:p>
            <a:r>
              <a:rPr lang="en-US">
                <a:latin typeface="Calibri" pitchFamily="34" charset="0"/>
              </a:rPr>
              <a:t> </a:t>
            </a:r>
          </a:p>
        </p:txBody>
      </p:sp>
      <p:sp>
        <p:nvSpPr>
          <p:cNvPr id="3" name="TextBox 2"/>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Cut Line for Unsatisfactory</a:t>
            </a:r>
            <a:endParaRPr lang="en-US" sz="2800" dirty="0">
              <a:latin typeface="+mn-lt"/>
            </a:endParaRPr>
          </a:p>
        </p:txBody>
      </p:sp>
      <p:pic>
        <p:nvPicPr>
          <p:cNvPr id="54275" name="Picture 2" descr="http://bartsblackboard.com/files/2009/11/The-Simpsons-06x14-Barts-Comet.jpg"/>
          <p:cNvPicPr>
            <a:picLocks noChangeAspect="1" noChangeArrowheads="1"/>
          </p:cNvPicPr>
          <p:nvPr/>
        </p:nvPicPr>
        <p:blipFill>
          <a:blip r:embed="rId2"/>
          <a:srcRect t="6915" r="17361" b="19333"/>
          <a:stretch>
            <a:fillRect/>
          </a:stretch>
        </p:blipFill>
        <p:spPr bwMode="auto">
          <a:xfrm>
            <a:off x="4232275" y="3352800"/>
            <a:ext cx="4911725" cy="3371850"/>
          </a:xfrm>
          <a:prstGeom prst="rect">
            <a:avLst/>
          </a:prstGeom>
          <a:noFill/>
          <a:ln w="9525">
            <a:noFill/>
            <a:miter lim="800000"/>
            <a:headEnd/>
            <a:tailEnd/>
          </a:ln>
        </p:spPr>
      </p:pic>
      <p:sp>
        <p:nvSpPr>
          <p:cNvPr id="5" name="TextBox 4"/>
          <p:cNvSpPr txBox="1"/>
          <p:nvPr/>
        </p:nvSpPr>
        <p:spPr>
          <a:xfrm>
            <a:off x="228600" y="4419600"/>
            <a:ext cx="3657600" cy="1570038"/>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dirty="0">
                <a:latin typeface="+mn-lt"/>
              </a:rPr>
              <a:t>Possible bargain around the kinds and level of supports needed if a teacher gets on a trajectory of non-renewal</a:t>
            </a:r>
            <a:endParaRPr lang="en-US" sz="2400" dirty="0">
              <a:latin typeface="+mn-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838200"/>
            <a:ext cx="8305800" cy="3786188"/>
          </a:xfrm>
          <a:prstGeom prst="rect">
            <a:avLst/>
          </a:prstGeom>
          <a:noFill/>
        </p:spPr>
        <p:txBody>
          <a:bodyPr>
            <a:spAutoFit/>
          </a:bodyPr>
          <a:lstStyle/>
          <a:p>
            <a:pPr algn="ctr" fontAlgn="auto">
              <a:spcBef>
                <a:spcPts val="0"/>
              </a:spcBef>
              <a:spcAft>
                <a:spcPts val="0"/>
              </a:spcAft>
              <a:defRPr/>
            </a:pPr>
            <a:r>
              <a:rPr lang="en-US" sz="2400" b="1" dirty="0">
                <a:latin typeface="+mn-lt"/>
              </a:rPr>
              <a:t>Probationary Period  -  Section 1, 4 (b)</a:t>
            </a:r>
          </a:p>
          <a:p>
            <a:pPr fontAlgn="auto">
              <a:spcBef>
                <a:spcPts val="0"/>
              </a:spcBef>
              <a:spcAft>
                <a:spcPts val="0"/>
              </a:spcAft>
              <a:defRPr/>
            </a:pPr>
            <a:endParaRPr lang="en-US" sz="2400" dirty="0">
              <a:latin typeface="+mn-lt"/>
            </a:endParaRPr>
          </a:p>
          <a:p>
            <a:pPr marL="285750" indent="-285750" fontAlgn="auto">
              <a:spcBef>
                <a:spcPts val="0"/>
              </a:spcBef>
              <a:spcAft>
                <a:spcPts val="0"/>
              </a:spcAft>
              <a:buFont typeface="Arial" pitchFamily="34" charset="0"/>
              <a:buChar char="•"/>
              <a:defRPr/>
            </a:pPr>
            <a:r>
              <a:rPr lang="en-US" sz="2400" dirty="0">
                <a:latin typeface="+mn-lt"/>
              </a:rPr>
              <a:t>A probationary period of 60 school days</a:t>
            </a:r>
          </a:p>
          <a:p>
            <a:pPr marL="285750" indent="-285750" fontAlgn="auto">
              <a:spcBef>
                <a:spcPts val="0"/>
              </a:spcBef>
              <a:spcAft>
                <a:spcPts val="0"/>
              </a:spcAft>
              <a:buFont typeface="Arial" pitchFamily="34" charset="0"/>
              <a:buChar char="•"/>
              <a:defRPr/>
            </a:pPr>
            <a:r>
              <a:rPr lang="en-US" sz="2400" dirty="0">
                <a:latin typeface="+mn-lt"/>
              </a:rPr>
              <a:t>Days may be added if deemed necessary to complete a program of improvement as long as the probationary period is concluded before May 15</a:t>
            </a:r>
          </a:p>
          <a:p>
            <a:pPr marL="285750" indent="-285750" fontAlgn="auto">
              <a:spcBef>
                <a:spcPts val="0"/>
              </a:spcBef>
              <a:spcAft>
                <a:spcPts val="0"/>
              </a:spcAft>
              <a:buFont typeface="Arial" pitchFamily="34" charset="0"/>
              <a:buChar char="•"/>
              <a:defRPr/>
            </a:pPr>
            <a:r>
              <a:rPr lang="en-US" sz="2400" dirty="0">
                <a:latin typeface="+mn-lt"/>
              </a:rPr>
              <a:t>Probationary period may be extended into the following school year if the probationer has five or more years of teaching experience and a final summative rating as of May 15 of less than level 2 </a:t>
            </a:r>
          </a:p>
        </p:txBody>
      </p:sp>
      <p:sp>
        <p:nvSpPr>
          <p:cNvPr id="4" name="TextBox 3"/>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Probationary Period</a:t>
            </a:r>
            <a:endParaRPr lang="en-US" sz="2800" dirty="0">
              <a:latin typeface="+mn-lt"/>
            </a:endParaRPr>
          </a:p>
        </p:txBody>
      </p:sp>
      <p:pic>
        <p:nvPicPr>
          <p:cNvPr id="55299" name="Picture 2" descr="https://encrypted-tbn2.google.com/images?q=tbn:ANd9GcSUDh7WtDvYArKtrrUjHn3R_LUm7JGftCUSyx9RWgJZxWqPiaNVCA"/>
          <p:cNvPicPr>
            <a:picLocks noChangeAspect="1" noChangeArrowheads="1"/>
          </p:cNvPicPr>
          <p:nvPr/>
        </p:nvPicPr>
        <p:blipFill>
          <a:blip r:embed="rId2"/>
          <a:srcRect r="3535" b="17969"/>
          <a:stretch>
            <a:fillRect/>
          </a:stretch>
        </p:blipFill>
        <p:spPr bwMode="auto">
          <a:xfrm>
            <a:off x="4098925" y="4267200"/>
            <a:ext cx="4206875" cy="2554288"/>
          </a:xfrm>
          <a:prstGeom prst="rect">
            <a:avLst/>
          </a:prstGeom>
          <a:noFill/>
          <a:ln w="9525">
            <a:noFill/>
            <a:miter lim="800000"/>
            <a:headEnd/>
            <a:tailEnd/>
          </a:ln>
        </p:spPr>
      </p:pic>
      <p:sp>
        <p:nvSpPr>
          <p:cNvPr id="2" name="TextBox 1"/>
          <p:cNvSpPr txBox="1"/>
          <p:nvPr/>
        </p:nvSpPr>
        <p:spPr>
          <a:xfrm>
            <a:off x="228600" y="4876800"/>
            <a:ext cx="3276600" cy="1570038"/>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dirty="0">
                <a:latin typeface="+mn-lt"/>
              </a:rPr>
              <a:t>Any time you see the word “may” think about how it could be bargained.   </a:t>
            </a:r>
            <a:endParaRPr lang="en-US" sz="2400" dirty="0">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8305800" cy="3046413"/>
          </a:xfrm>
          <a:prstGeom prst="rect">
            <a:avLst/>
          </a:prstGeom>
          <a:noFill/>
        </p:spPr>
        <p:txBody>
          <a:bodyPr>
            <a:spAutoFit/>
          </a:bodyPr>
          <a:lstStyle/>
          <a:p>
            <a:pPr algn="ctr" fontAlgn="auto">
              <a:spcBef>
                <a:spcPts val="0"/>
              </a:spcBef>
              <a:spcAft>
                <a:spcPts val="0"/>
              </a:spcAft>
              <a:defRPr/>
            </a:pPr>
            <a:r>
              <a:rPr lang="en-US" sz="2400" b="1" dirty="0">
                <a:latin typeface="+mn-lt"/>
              </a:rPr>
              <a:t>Phase in of New System -  Section 1, 7 (c)</a:t>
            </a:r>
          </a:p>
          <a:p>
            <a:pPr fontAlgn="auto">
              <a:spcBef>
                <a:spcPts val="0"/>
              </a:spcBef>
              <a:spcAft>
                <a:spcPts val="0"/>
              </a:spcAft>
              <a:defRPr/>
            </a:pPr>
            <a:endParaRPr lang="en-US" sz="2400" dirty="0">
              <a:latin typeface="+mn-lt"/>
            </a:endParaRPr>
          </a:p>
          <a:p>
            <a:pPr marL="285750" indent="-285750" fontAlgn="auto">
              <a:spcBef>
                <a:spcPts val="0"/>
              </a:spcBef>
              <a:spcAft>
                <a:spcPts val="0"/>
              </a:spcAft>
              <a:buFont typeface="Arial" pitchFamily="34" charset="0"/>
              <a:buChar char="•"/>
              <a:defRPr/>
            </a:pPr>
            <a:r>
              <a:rPr lang="en-US" sz="2400" dirty="0">
                <a:latin typeface="+mn-lt"/>
              </a:rPr>
              <a:t>Must start new evaluation system by 2013 – 14 school year and be fully operational by 2015-16 school year.</a:t>
            </a:r>
          </a:p>
          <a:p>
            <a:pPr marL="285750" indent="-285750" fontAlgn="auto">
              <a:spcBef>
                <a:spcPts val="0"/>
              </a:spcBef>
              <a:spcAft>
                <a:spcPts val="0"/>
              </a:spcAft>
              <a:buFont typeface="Arial" pitchFamily="34" charset="0"/>
              <a:buChar char="•"/>
              <a:defRPr/>
            </a:pPr>
            <a:r>
              <a:rPr lang="en-US" sz="2400" dirty="0">
                <a:latin typeface="+mn-lt"/>
              </a:rPr>
              <a:t>All provisional and probationary classroom teachers on comprehensive evaluation first year and beyond.</a:t>
            </a:r>
          </a:p>
          <a:p>
            <a:pPr fontAlgn="auto">
              <a:spcBef>
                <a:spcPts val="0"/>
              </a:spcBef>
              <a:spcAft>
                <a:spcPts val="0"/>
              </a:spcAft>
              <a:defRPr/>
            </a:pPr>
            <a:endParaRPr lang="en-US" sz="2400" dirty="0">
              <a:latin typeface="+mn-lt"/>
            </a:endParaRPr>
          </a:p>
          <a:p>
            <a:pPr marL="285750" indent="-285750" fontAlgn="auto">
              <a:spcBef>
                <a:spcPts val="0"/>
              </a:spcBef>
              <a:spcAft>
                <a:spcPts val="0"/>
              </a:spcAft>
              <a:buFont typeface="Arial" pitchFamily="34" charset="0"/>
              <a:buChar char="•"/>
              <a:defRPr/>
            </a:pPr>
            <a:endParaRPr lang="en-US" sz="2400" dirty="0">
              <a:latin typeface="+mn-lt"/>
            </a:endParaRPr>
          </a:p>
        </p:txBody>
      </p:sp>
      <p:sp>
        <p:nvSpPr>
          <p:cNvPr id="3" name="TextBox 2"/>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Phasing in the New Evaluation System</a:t>
            </a:r>
            <a:endParaRPr lang="en-US" sz="2800" dirty="0">
              <a:latin typeface="+mn-lt"/>
            </a:endParaRPr>
          </a:p>
        </p:txBody>
      </p:sp>
      <p:pic>
        <p:nvPicPr>
          <p:cNvPr id="56323" name="Picture 6" descr="http://farm4.static.flickr.com/3576/3348336516_81fd5dab60_o.jpg"/>
          <p:cNvPicPr>
            <a:picLocks noChangeAspect="1" noChangeArrowheads="1"/>
          </p:cNvPicPr>
          <p:nvPr/>
        </p:nvPicPr>
        <p:blipFill>
          <a:blip r:embed="rId2"/>
          <a:srcRect/>
          <a:stretch>
            <a:fillRect/>
          </a:stretch>
        </p:blipFill>
        <p:spPr bwMode="auto">
          <a:xfrm>
            <a:off x="4191000" y="3238500"/>
            <a:ext cx="4800600" cy="3600450"/>
          </a:xfrm>
          <a:prstGeom prst="rect">
            <a:avLst/>
          </a:prstGeom>
          <a:noFill/>
          <a:ln w="9525">
            <a:noFill/>
            <a:miter lim="800000"/>
            <a:headEnd/>
            <a:tailEnd/>
          </a:ln>
        </p:spPr>
      </p:pic>
      <p:sp>
        <p:nvSpPr>
          <p:cNvPr id="4" name="TextBox 3"/>
          <p:cNvSpPr txBox="1"/>
          <p:nvPr/>
        </p:nvSpPr>
        <p:spPr>
          <a:xfrm>
            <a:off x="152400" y="3238500"/>
            <a:ext cx="3505200" cy="3416300"/>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dirty="0">
                <a:latin typeface="+mn-lt"/>
              </a:rPr>
              <a:t>Bargain phase-in and rotation as long as everyone receives a comprehensive evaluation by the 2015-16 school year but be careful of unintended consequences i.e. two systems at the same time</a:t>
            </a:r>
            <a:endParaRPr lang="en-US" sz="2400" dirty="0">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229600" cy="461963"/>
          </a:xfrm>
          <a:prstGeom prst="rect">
            <a:avLst/>
          </a:prstGeom>
          <a:solidFill>
            <a:schemeClr val="bg1">
              <a:lumMod val="85000"/>
            </a:schemeClr>
          </a:solidFill>
          <a:ln w="38100">
            <a:solidFill>
              <a:schemeClr val="tx1"/>
            </a:solidFill>
          </a:ln>
        </p:spPr>
        <p:txBody>
          <a:bodyPr>
            <a:spAutoFit/>
          </a:bodyPr>
          <a:lstStyle/>
          <a:p>
            <a:pPr fontAlgn="auto">
              <a:spcBef>
                <a:spcPts val="0"/>
              </a:spcBef>
              <a:spcAft>
                <a:spcPts val="0"/>
              </a:spcAft>
              <a:defRPr/>
            </a:pPr>
            <a:r>
              <a:rPr lang="en-US" sz="2400" b="1" dirty="0">
                <a:latin typeface="+mn-lt"/>
              </a:rPr>
              <a:t>Need to consider what happens with a two system approach</a:t>
            </a:r>
            <a:endParaRPr lang="en-US" sz="2400" b="1" dirty="0">
              <a:latin typeface="+mn-lt"/>
            </a:endParaRPr>
          </a:p>
        </p:txBody>
      </p:sp>
      <p:graphicFrame>
        <p:nvGraphicFramePr>
          <p:cNvPr id="3" name="Table 2"/>
          <p:cNvGraphicFramePr>
            <a:graphicFrameLocks noGrp="1"/>
          </p:cNvGraphicFramePr>
          <p:nvPr/>
        </p:nvGraphicFramePr>
        <p:xfrm>
          <a:off x="266700" y="990600"/>
          <a:ext cx="8610600" cy="5303838"/>
        </p:xfrm>
        <a:graphic>
          <a:graphicData uri="http://schemas.openxmlformats.org/drawingml/2006/table">
            <a:tbl>
              <a:tblPr firstRow="1" bandRow="1">
                <a:tableStyleId>{5C22544A-7EE6-4342-B048-85BDC9FD1C3A}</a:tableStyleId>
              </a:tblPr>
              <a:tblGrid>
                <a:gridCol w="4305300"/>
                <a:gridCol w="4305300"/>
              </a:tblGrid>
              <a:tr h="370840">
                <a:tc>
                  <a:txBody>
                    <a:bodyPr/>
                    <a:lstStyle/>
                    <a:p>
                      <a:pPr marL="342900" indent="-342900">
                        <a:buFont typeface="Arial" pitchFamily="34" charset="0"/>
                        <a:buChar char="•"/>
                      </a:pPr>
                      <a:r>
                        <a:rPr lang="en-US" sz="2400" dirty="0" smtClean="0">
                          <a:solidFill>
                            <a:schemeClr val="tx1"/>
                          </a:solidFill>
                        </a:rPr>
                        <a:t>Comprehensive Evaluation</a:t>
                      </a:r>
                    </a:p>
                    <a:p>
                      <a:pPr marL="342900" indent="-342900">
                        <a:buFont typeface="Arial" pitchFamily="34" charset="0"/>
                        <a:buChar char="•"/>
                      </a:pPr>
                      <a:r>
                        <a:rPr lang="en-US" sz="2400" dirty="0" smtClean="0">
                          <a:solidFill>
                            <a:schemeClr val="tx1"/>
                          </a:solidFill>
                        </a:rPr>
                        <a:t>Focused</a:t>
                      </a:r>
                      <a:r>
                        <a:rPr lang="en-US" sz="2400" baseline="0" dirty="0" smtClean="0">
                          <a:solidFill>
                            <a:schemeClr val="tx1"/>
                          </a:solidFill>
                        </a:rPr>
                        <a:t> Evaluation</a:t>
                      </a:r>
                    </a:p>
                    <a:p>
                      <a:pPr marL="342900" indent="-342900">
                        <a:buFont typeface="Arial" pitchFamily="34" charset="0"/>
                        <a:buChar char="•"/>
                      </a:pPr>
                      <a:r>
                        <a:rPr lang="en-US" sz="2400" baseline="0" dirty="0" smtClean="0">
                          <a:solidFill>
                            <a:schemeClr val="tx1"/>
                          </a:solidFill>
                        </a:rPr>
                        <a:t>Long form</a:t>
                      </a:r>
                    </a:p>
                    <a:p>
                      <a:pPr marL="342900" indent="-342900">
                        <a:buFont typeface="Arial" pitchFamily="34" charset="0"/>
                        <a:buChar char="•"/>
                      </a:pPr>
                      <a:r>
                        <a:rPr lang="en-US" sz="2400" baseline="0" dirty="0" smtClean="0">
                          <a:solidFill>
                            <a:schemeClr val="tx1"/>
                          </a:solidFill>
                        </a:rPr>
                        <a:t>Short form</a:t>
                      </a:r>
                    </a:p>
                    <a:p>
                      <a:pPr marL="342900" indent="-342900">
                        <a:buFont typeface="Arial" pitchFamily="34" charset="0"/>
                        <a:buChar char="•"/>
                      </a:pPr>
                      <a:r>
                        <a:rPr lang="en-US" sz="2400" baseline="0" dirty="0" smtClean="0">
                          <a:solidFill>
                            <a:schemeClr val="tx1"/>
                          </a:solidFill>
                        </a:rPr>
                        <a:t>PGO</a:t>
                      </a:r>
                    </a:p>
                    <a:p>
                      <a:pPr marL="342900" indent="-342900">
                        <a:buFont typeface="Arial" pitchFamily="34" charset="0"/>
                        <a:buChar char="•"/>
                      </a:pPr>
                      <a:r>
                        <a:rPr lang="en-US" sz="2400" baseline="0" dirty="0" smtClean="0">
                          <a:solidFill>
                            <a:schemeClr val="tx1"/>
                          </a:solidFill>
                        </a:rPr>
                        <a:t>Two tiered system</a:t>
                      </a:r>
                    </a:p>
                    <a:p>
                      <a:pPr marL="342900" indent="-342900">
                        <a:buFont typeface="Arial" pitchFamily="34" charset="0"/>
                        <a:buChar char="•"/>
                      </a:pPr>
                      <a:r>
                        <a:rPr lang="en-US" sz="2400" baseline="0" dirty="0" smtClean="0">
                          <a:solidFill>
                            <a:schemeClr val="tx1"/>
                          </a:solidFill>
                        </a:rPr>
                        <a:t>Four tiered system</a:t>
                      </a:r>
                    </a:p>
                    <a:p>
                      <a:pPr marL="342900" indent="-342900">
                        <a:buFont typeface="Arial" pitchFamily="34" charset="0"/>
                        <a:buChar char="•"/>
                      </a:pPr>
                      <a:r>
                        <a:rPr lang="en-US" sz="2400" baseline="0" dirty="0" smtClean="0">
                          <a:solidFill>
                            <a:schemeClr val="tx1"/>
                          </a:solidFill>
                        </a:rPr>
                        <a:t>Some on an instructional framework</a:t>
                      </a:r>
                    </a:p>
                    <a:p>
                      <a:pPr marL="342900" indent="-342900">
                        <a:buFont typeface="Arial" pitchFamily="34" charset="0"/>
                        <a:buChar char="•"/>
                      </a:pPr>
                      <a:r>
                        <a:rPr lang="en-US" sz="2400" baseline="0" dirty="0" smtClean="0">
                          <a:solidFill>
                            <a:schemeClr val="tx1"/>
                          </a:solidFill>
                        </a:rPr>
                        <a:t>Some on no framework</a:t>
                      </a:r>
                    </a:p>
                    <a:p>
                      <a:pPr marL="342900" indent="-342900">
                        <a:buFont typeface="Arial" pitchFamily="34" charset="0"/>
                        <a:buChar char="•"/>
                      </a:pPr>
                      <a:r>
                        <a:rPr lang="en-US" sz="2400" baseline="0" dirty="0" smtClean="0">
                          <a:solidFill>
                            <a:schemeClr val="tx1"/>
                          </a:solidFill>
                        </a:rPr>
                        <a:t>Some teachers working together for a score</a:t>
                      </a:r>
                    </a:p>
                    <a:p>
                      <a:pPr marL="342900" indent="-342900">
                        <a:buFont typeface="Arial" pitchFamily="34" charset="0"/>
                        <a:buChar char="•"/>
                      </a:pPr>
                      <a:r>
                        <a:rPr lang="en-US" sz="2400" baseline="0" dirty="0" smtClean="0">
                          <a:solidFill>
                            <a:schemeClr val="tx1"/>
                          </a:solidFill>
                        </a:rPr>
                        <a:t>Some not working together</a:t>
                      </a:r>
                    </a:p>
                    <a:p>
                      <a:endParaRPr lang="en-US" baseline="0" dirty="0" smtClean="0">
                        <a:solidFill>
                          <a:schemeClr val="tx1"/>
                        </a:solidFill>
                      </a:endParaRPr>
                    </a:p>
                  </a:txBody>
                  <a:tcPr>
                    <a:solidFill>
                      <a:schemeClr val="bg1">
                        <a:lumMod val="85000"/>
                      </a:schemeClr>
                    </a:solidFill>
                  </a:tcPr>
                </a:tc>
                <a:tc>
                  <a:txBody>
                    <a:bodyPr/>
                    <a:lstStyle/>
                    <a:p>
                      <a:pPr marL="342900" indent="-342900">
                        <a:buFont typeface="Arial" pitchFamily="34" charset="0"/>
                        <a:buChar char="•"/>
                      </a:pPr>
                      <a:r>
                        <a:rPr lang="en-US" sz="2400" baseline="0" dirty="0" smtClean="0">
                          <a:solidFill>
                            <a:schemeClr val="tx1"/>
                          </a:solidFill>
                        </a:rPr>
                        <a:t>Some receiving a final score one way</a:t>
                      </a:r>
                    </a:p>
                    <a:p>
                      <a:pPr marL="342900" indent="-342900">
                        <a:buFont typeface="Arial" pitchFamily="34" charset="0"/>
                        <a:buChar char="•"/>
                      </a:pPr>
                      <a:r>
                        <a:rPr lang="en-US" sz="2400" baseline="0" dirty="0" smtClean="0">
                          <a:solidFill>
                            <a:schemeClr val="tx1"/>
                          </a:solidFill>
                        </a:rPr>
                        <a:t>Some receiving a final score another way</a:t>
                      </a:r>
                      <a:endParaRPr lang="en-US" sz="2400" b="1" kern="1200" dirty="0" smtClean="0">
                        <a:solidFill>
                          <a:schemeClr val="tx1"/>
                        </a:solidFill>
                        <a:effectLst/>
                        <a:latin typeface="+mn-lt"/>
                        <a:ea typeface="+mn-ea"/>
                        <a:cs typeface="+mn-cs"/>
                      </a:endParaRPr>
                    </a:p>
                    <a:p>
                      <a:pPr marL="342900" indent="-342900">
                        <a:buFont typeface="Arial" pitchFamily="34" charset="0"/>
                        <a:buChar char="•"/>
                      </a:pPr>
                      <a:r>
                        <a:rPr lang="en-US" sz="2400" b="1" kern="1200" dirty="0" smtClean="0">
                          <a:solidFill>
                            <a:schemeClr val="tx1"/>
                          </a:solidFill>
                          <a:effectLst/>
                          <a:latin typeface="+mn-lt"/>
                          <a:ea typeface="+mn-ea"/>
                          <a:cs typeface="+mn-cs"/>
                        </a:rPr>
                        <a:t>Two different triggers for probation in the same school/district </a:t>
                      </a:r>
                    </a:p>
                    <a:p>
                      <a:pPr marL="342900" indent="-342900">
                        <a:buFont typeface="Arial" pitchFamily="34" charset="0"/>
                        <a:buChar char="•"/>
                      </a:pPr>
                      <a:r>
                        <a:rPr lang="en-US" sz="2400" b="1" kern="1200" dirty="0" smtClean="0">
                          <a:solidFill>
                            <a:schemeClr val="tx1"/>
                          </a:solidFill>
                          <a:effectLst/>
                          <a:latin typeface="+mn-lt"/>
                          <a:ea typeface="+mn-ea"/>
                          <a:cs typeface="+mn-cs"/>
                        </a:rPr>
                        <a:t>Two kinds of supports  - In one system, request an external evaluator and it must be granted,</a:t>
                      </a:r>
                      <a:r>
                        <a:rPr lang="en-US" sz="2400" b="1" kern="1200" baseline="0" dirty="0" smtClean="0">
                          <a:solidFill>
                            <a:schemeClr val="tx1"/>
                          </a:solidFill>
                          <a:effectLst/>
                          <a:latin typeface="+mn-lt"/>
                          <a:ea typeface="+mn-ea"/>
                          <a:cs typeface="+mn-cs"/>
                        </a:rPr>
                        <a:t> in the old system, it doesn’t</a:t>
                      </a:r>
                      <a:endParaRPr lang="en-US" sz="2400" b="1" kern="1200" dirty="0" smtClean="0">
                        <a:solidFill>
                          <a:schemeClr val="tx1"/>
                        </a:solidFill>
                        <a:effectLst/>
                        <a:latin typeface="+mn-lt"/>
                        <a:ea typeface="+mn-ea"/>
                        <a:cs typeface="+mn-cs"/>
                      </a:endParaRPr>
                    </a:p>
                    <a:p>
                      <a:r>
                        <a:rPr lang="en-US" sz="1800" b="1" kern="1200" dirty="0" smtClean="0">
                          <a:solidFill>
                            <a:schemeClr val="tx1"/>
                          </a:solidFill>
                          <a:effectLst/>
                          <a:latin typeface="+mn-lt"/>
                          <a:ea typeface="+mn-ea"/>
                          <a:cs typeface="+mn-cs"/>
                        </a:rPr>
                        <a:t> </a:t>
                      </a:r>
                    </a:p>
                    <a:p>
                      <a:r>
                        <a:rPr lang="en-US" sz="1800" b="1" kern="1200" dirty="0" smtClean="0">
                          <a:solidFill>
                            <a:schemeClr val="tx1"/>
                          </a:solidFill>
                          <a:effectLst/>
                          <a:latin typeface="+mn-lt"/>
                          <a:ea typeface="+mn-ea"/>
                          <a:cs typeface="+mn-cs"/>
                        </a:rPr>
                        <a:t>    </a:t>
                      </a:r>
                    </a:p>
                    <a:p>
                      <a:endParaRPr lang="en-US" dirty="0">
                        <a:solidFill>
                          <a:schemeClr val="tx1"/>
                        </a:solidFill>
                      </a:endParaRPr>
                    </a:p>
                  </a:txBody>
                  <a:tcPr>
                    <a:solidFill>
                      <a:schemeClr val="bg1">
                        <a:lumMod val="85000"/>
                      </a:schemeClr>
                    </a:solid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Box 1"/>
          <p:cNvSpPr txBox="1">
            <a:spLocks noChangeArrowheads="1"/>
          </p:cNvSpPr>
          <p:nvPr/>
        </p:nvSpPr>
        <p:spPr bwMode="auto">
          <a:xfrm>
            <a:off x="381000" y="1066800"/>
            <a:ext cx="8169275" cy="1570038"/>
          </a:xfrm>
          <a:prstGeom prst="rect">
            <a:avLst/>
          </a:prstGeom>
          <a:noFill/>
          <a:ln w="9525">
            <a:noFill/>
            <a:miter lim="800000"/>
            <a:headEnd/>
            <a:tailEnd/>
          </a:ln>
        </p:spPr>
        <p:txBody>
          <a:bodyPr>
            <a:spAutoFit/>
          </a:bodyPr>
          <a:lstStyle/>
          <a:p>
            <a:r>
              <a:rPr lang="en-US" sz="2400" b="1">
                <a:latin typeface="Calibri" pitchFamily="34" charset="0"/>
              </a:rPr>
              <a:t>Principal Training  -  Section 2,2 and Section 3,2</a:t>
            </a:r>
          </a:p>
          <a:p>
            <a:r>
              <a:rPr lang="en-US" sz="2400">
                <a:latin typeface="Calibri" pitchFamily="34" charset="0"/>
              </a:rPr>
              <a:t>Principals must be trained on the new evaluation system before implementing the new system.  Professional development must include inter-rater agreement training.</a:t>
            </a:r>
          </a:p>
        </p:txBody>
      </p:sp>
      <p:sp>
        <p:nvSpPr>
          <p:cNvPr id="3" name="TextBox 2"/>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ESSB 5895: Language In New </a:t>
            </a:r>
            <a:r>
              <a:rPr lang="en-US" sz="2800" b="1" dirty="0">
                <a:latin typeface="+mn-lt"/>
              </a:rPr>
              <a:t>Evaluation Bill</a:t>
            </a:r>
            <a:endParaRPr lang="en-US" sz="2800" dirty="0">
              <a:latin typeface="+mn-lt"/>
            </a:endParaRPr>
          </a:p>
        </p:txBody>
      </p:sp>
      <p:pic>
        <p:nvPicPr>
          <p:cNvPr id="58371" name="Picture 2" descr="http://www.illumetraining.com/images/instructor_led.jpg"/>
          <p:cNvPicPr>
            <a:picLocks noChangeAspect="1" noChangeArrowheads="1"/>
          </p:cNvPicPr>
          <p:nvPr/>
        </p:nvPicPr>
        <p:blipFill>
          <a:blip r:embed="rId2"/>
          <a:srcRect/>
          <a:stretch>
            <a:fillRect/>
          </a:stretch>
        </p:blipFill>
        <p:spPr bwMode="auto">
          <a:xfrm>
            <a:off x="228600" y="3429000"/>
            <a:ext cx="6129338" cy="3429000"/>
          </a:xfrm>
          <a:prstGeom prst="rect">
            <a:avLst/>
          </a:prstGeom>
          <a:noFill/>
          <a:ln w="9525">
            <a:noFill/>
            <a:miter lim="800000"/>
            <a:headEnd/>
            <a:tailEnd/>
          </a:ln>
        </p:spPr>
      </p:pic>
      <p:sp>
        <p:nvSpPr>
          <p:cNvPr id="4" name="TextBox 3"/>
          <p:cNvSpPr txBox="1"/>
          <p:nvPr/>
        </p:nvSpPr>
        <p:spPr>
          <a:xfrm>
            <a:off x="6096000" y="2782888"/>
            <a:ext cx="2819400" cy="1570037"/>
          </a:xfrm>
          <a:prstGeom prst="rect">
            <a:avLst/>
          </a:prstGeom>
          <a:solidFill>
            <a:schemeClr val="bg1">
              <a:lumMod val="85000"/>
            </a:schemeClr>
          </a:solidFill>
          <a:ln w="28575">
            <a:solidFill>
              <a:schemeClr val="tx1"/>
            </a:solidFill>
          </a:ln>
        </p:spPr>
        <p:txBody>
          <a:bodyPr>
            <a:spAutoFit/>
          </a:bodyPr>
          <a:lstStyle/>
          <a:p>
            <a:pPr fontAlgn="auto">
              <a:spcBef>
                <a:spcPts val="0"/>
              </a:spcBef>
              <a:spcAft>
                <a:spcPts val="0"/>
              </a:spcAft>
              <a:defRPr/>
            </a:pPr>
            <a:r>
              <a:rPr lang="en-US" sz="2400" dirty="0">
                <a:latin typeface="+mn-lt"/>
              </a:rPr>
              <a:t>Are there bargaining implications around this?  What are the issues?  </a:t>
            </a:r>
            <a:endParaRPr lang="en-US" sz="2400" dirty="0">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685800"/>
            <a:ext cx="8610600" cy="4524375"/>
          </a:xfrm>
          <a:prstGeom prst="rect">
            <a:avLst/>
          </a:prstGeom>
          <a:noFill/>
        </p:spPr>
        <p:txBody>
          <a:bodyPr>
            <a:spAutoFit/>
          </a:bodyPr>
          <a:lstStyle/>
          <a:p>
            <a:pPr algn="ctr" fontAlgn="auto">
              <a:spcBef>
                <a:spcPts val="0"/>
              </a:spcBef>
              <a:spcAft>
                <a:spcPts val="0"/>
              </a:spcAft>
              <a:defRPr/>
            </a:pPr>
            <a:r>
              <a:rPr lang="en-US" sz="2400" b="1" dirty="0">
                <a:latin typeface="+mn-lt"/>
              </a:rPr>
              <a:t>Human Resource Decisions -  Section 1, 8 (a)</a:t>
            </a:r>
          </a:p>
          <a:p>
            <a:pPr fontAlgn="auto">
              <a:spcBef>
                <a:spcPts val="0"/>
              </a:spcBef>
              <a:spcAft>
                <a:spcPts val="0"/>
              </a:spcAft>
              <a:defRPr/>
            </a:pPr>
            <a:endParaRPr lang="en-US" sz="2400" dirty="0">
              <a:latin typeface="+mn-lt"/>
            </a:endParaRPr>
          </a:p>
          <a:p>
            <a:pPr marL="285750" indent="-285750" fontAlgn="auto">
              <a:spcBef>
                <a:spcPts val="0"/>
              </a:spcBef>
              <a:spcAft>
                <a:spcPts val="0"/>
              </a:spcAft>
              <a:buFont typeface="Arial" pitchFamily="34" charset="0"/>
              <a:buChar char="•"/>
              <a:defRPr/>
            </a:pPr>
            <a:r>
              <a:rPr lang="en-US" sz="2400" dirty="0">
                <a:latin typeface="+mn-lt"/>
              </a:rPr>
              <a:t>Human Resource Decisions:  Beginning in the 2015-16 school year, evaluation results must be used as one of multiple factors in making human resource and personnel decisions.  </a:t>
            </a:r>
          </a:p>
          <a:p>
            <a:pPr fontAlgn="auto">
              <a:spcBef>
                <a:spcPts val="0"/>
              </a:spcBef>
              <a:spcAft>
                <a:spcPts val="0"/>
              </a:spcAft>
              <a:defRPr/>
            </a:pPr>
            <a:endParaRPr lang="en-US" sz="2400" dirty="0">
              <a:latin typeface="+mn-lt"/>
            </a:endParaRPr>
          </a:p>
          <a:p>
            <a:pPr marL="914400" fontAlgn="auto">
              <a:spcBef>
                <a:spcPts val="0"/>
              </a:spcBef>
              <a:spcAft>
                <a:spcPts val="0"/>
              </a:spcAft>
              <a:defRPr/>
            </a:pPr>
            <a:r>
              <a:rPr lang="en-US" sz="2400" dirty="0">
                <a:latin typeface="+mn-lt"/>
              </a:rPr>
              <a:t>“Nothing in this section limits the ability to collectively bargain how the multiple factors shall be used in making human resource or personnel decisions, with the exception that evaluation results must be a factor.”</a:t>
            </a:r>
          </a:p>
          <a:p>
            <a:pPr marL="285750" indent="-285750" fontAlgn="auto">
              <a:spcBef>
                <a:spcPts val="0"/>
              </a:spcBef>
              <a:spcAft>
                <a:spcPts val="0"/>
              </a:spcAft>
              <a:buFont typeface="Arial" pitchFamily="34" charset="0"/>
              <a:buChar char="•"/>
              <a:defRPr/>
            </a:pPr>
            <a:endParaRPr lang="en-US" sz="2400" dirty="0">
              <a:latin typeface="+mn-lt"/>
            </a:endParaRPr>
          </a:p>
          <a:p>
            <a:pPr marL="285750" indent="-285750" fontAlgn="auto">
              <a:spcBef>
                <a:spcPts val="0"/>
              </a:spcBef>
              <a:spcAft>
                <a:spcPts val="0"/>
              </a:spcAft>
              <a:buFont typeface="Arial" pitchFamily="34" charset="0"/>
              <a:buChar char="•"/>
              <a:defRPr/>
            </a:pPr>
            <a:endParaRPr lang="en-US" sz="2400" dirty="0">
              <a:latin typeface="+mn-lt"/>
            </a:endParaRPr>
          </a:p>
        </p:txBody>
      </p:sp>
      <p:sp>
        <p:nvSpPr>
          <p:cNvPr id="4" name="TextBox 3"/>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ESSB 5895: Language In New </a:t>
            </a:r>
            <a:r>
              <a:rPr lang="en-US" sz="2800" b="1" dirty="0">
                <a:latin typeface="+mn-lt"/>
              </a:rPr>
              <a:t>Evaluation Bill</a:t>
            </a:r>
            <a:endParaRPr lang="en-US" sz="2800" dirty="0">
              <a:latin typeface="+mn-lt"/>
            </a:endParaRPr>
          </a:p>
        </p:txBody>
      </p:sp>
      <p:pic>
        <p:nvPicPr>
          <p:cNvPr id="59395" name="Picture 4" descr="http://t1.gstatic.com/images?q=tbn:ANd9GcQFn0MNQdUTomCGmUMs84gGs--1dwP8ncSpjNCfWffiuHUK0XzsqaZqLx6rlg"/>
          <p:cNvPicPr>
            <a:picLocks noChangeAspect="1" noChangeArrowheads="1"/>
          </p:cNvPicPr>
          <p:nvPr/>
        </p:nvPicPr>
        <p:blipFill>
          <a:blip r:embed="rId2"/>
          <a:srcRect t="14890" b="14711"/>
          <a:stretch>
            <a:fillRect/>
          </a:stretch>
        </p:blipFill>
        <p:spPr bwMode="auto">
          <a:xfrm>
            <a:off x="304800" y="4876800"/>
            <a:ext cx="2765425" cy="1946275"/>
          </a:xfrm>
          <a:prstGeom prst="rect">
            <a:avLst/>
          </a:prstGeom>
          <a:noFill/>
          <a:ln w="9525">
            <a:noFill/>
            <a:miter lim="800000"/>
            <a:headEnd/>
            <a:tailEnd/>
          </a:ln>
        </p:spPr>
      </p:pic>
      <p:pic>
        <p:nvPicPr>
          <p:cNvPr id="59396" name="Picture 6" descr="http://www.wyandanch.k12.ny.us/images/mainstory/mainstory_human_resources.jpg"/>
          <p:cNvPicPr>
            <a:picLocks noChangeAspect="1" noChangeArrowheads="1"/>
          </p:cNvPicPr>
          <p:nvPr/>
        </p:nvPicPr>
        <p:blipFill>
          <a:blip r:embed="rId3"/>
          <a:srcRect/>
          <a:stretch>
            <a:fillRect/>
          </a:stretch>
        </p:blipFill>
        <p:spPr bwMode="auto">
          <a:xfrm>
            <a:off x="4800600" y="4595813"/>
            <a:ext cx="4313238" cy="2227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914400"/>
            <a:ext cx="8458200" cy="3970338"/>
          </a:xfrm>
          <a:prstGeom prst="rect">
            <a:avLst/>
          </a:prstGeom>
          <a:noFill/>
        </p:spPr>
        <p:txBody>
          <a:bodyPr>
            <a:spAutoFit/>
          </a:bodyPr>
          <a:lstStyle/>
          <a:p>
            <a:pPr fontAlgn="auto">
              <a:spcBef>
                <a:spcPts val="0"/>
              </a:spcBef>
              <a:spcAft>
                <a:spcPts val="0"/>
              </a:spcAft>
              <a:defRPr/>
            </a:pPr>
            <a:r>
              <a:rPr lang="en-US" sz="2400" b="1" dirty="0">
                <a:latin typeface="+mn-lt"/>
              </a:rPr>
              <a:t>Comprehensive  Evaluation  Section 1,12 (a) (b)</a:t>
            </a:r>
          </a:p>
          <a:p>
            <a:pPr fontAlgn="auto">
              <a:spcBef>
                <a:spcPts val="0"/>
              </a:spcBef>
              <a:spcAft>
                <a:spcPts val="0"/>
              </a:spcAft>
              <a:defRPr/>
            </a:pPr>
            <a:r>
              <a:rPr lang="en-US" sz="2400" dirty="0">
                <a:latin typeface="+mn-lt"/>
              </a:rPr>
              <a:t>All classroom teachers shall receive a comprehensive summative evaluation at least once every four years.  The comprehensive evaluation assesses all eight evaluation criteria and all criteria contribute to the comprehensive summative evaluation performance rating.</a:t>
            </a:r>
          </a:p>
          <a:p>
            <a:pPr fontAlgn="auto">
              <a:spcBef>
                <a:spcPts val="0"/>
              </a:spcBef>
              <a:spcAft>
                <a:spcPts val="0"/>
              </a:spcAft>
              <a:defRPr/>
            </a:pPr>
            <a:endParaRPr lang="en-US" sz="1200" dirty="0">
              <a:latin typeface="+mn-lt"/>
            </a:endParaRPr>
          </a:p>
          <a:p>
            <a:pPr fontAlgn="auto">
              <a:spcBef>
                <a:spcPts val="0"/>
              </a:spcBef>
              <a:spcAft>
                <a:spcPts val="0"/>
              </a:spcAft>
              <a:defRPr/>
            </a:pPr>
            <a:r>
              <a:rPr lang="en-US" sz="2400" b="1" dirty="0">
                <a:latin typeface="+mn-lt"/>
              </a:rPr>
              <a:t>Who gets a comprehensive evaluation?</a:t>
            </a:r>
          </a:p>
          <a:p>
            <a:pPr marL="342900" indent="-342900" fontAlgn="auto">
              <a:spcBef>
                <a:spcPts val="0"/>
              </a:spcBef>
              <a:spcAft>
                <a:spcPts val="0"/>
              </a:spcAft>
              <a:buFont typeface="Arial" pitchFamily="34" charset="0"/>
              <a:buChar char="•"/>
              <a:defRPr/>
            </a:pPr>
            <a:r>
              <a:rPr lang="en-US" sz="2400" dirty="0">
                <a:latin typeface="+mn-lt"/>
              </a:rPr>
              <a:t>All provisional classroom teachers </a:t>
            </a:r>
          </a:p>
          <a:p>
            <a:pPr marL="342900" indent="-342900" fontAlgn="auto">
              <a:spcBef>
                <a:spcPts val="0"/>
              </a:spcBef>
              <a:spcAft>
                <a:spcPts val="0"/>
              </a:spcAft>
              <a:buFont typeface="Arial" pitchFamily="34" charset="0"/>
              <a:buChar char="•"/>
              <a:defRPr/>
            </a:pPr>
            <a:r>
              <a:rPr lang="en-US" sz="2400" dirty="0">
                <a:latin typeface="+mn-lt"/>
              </a:rPr>
              <a:t>Any classroom teacher not on level 3</a:t>
            </a:r>
          </a:p>
          <a:p>
            <a:pPr marL="342900" indent="-342900" fontAlgn="auto">
              <a:spcBef>
                <a:spcPts val="0"/>
              </a:spcBef>
              <a:spcAft>
                <a:spcPts val="0"/>
              </a:spcAft>
              <a:buFont typeface="Arial" pitchFamily="34" charset="0"/>
              <a:buChar char="•"/>
              <a:defRPr/>
            </a:pPr>
            <a:r>
              <a:rPr lang="en-US" sz="2400" dirty="0">
                <a:latin typeface="+mn-lt"/>
              </a:rPr>
              <a:t>Classroom teachers on level 3 or above once every four years</a:t>
            </a:r>
            <a:endParaRPr lang="en-US" sz="2400" dirty="0">
              <a:latin typeface="+mn-lt"/>
            </a:endParaRPr>
          </a:p>
        </p:txBody>
      </p:sp>
      <p:sp>
        <p:nvSpPr>
          <p:cNvPr id="4" name="TextBox 3"/>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ESSB 5895: Language In New </a:t>
            </a:r>
            <a:r>
              <a:rPr lang="en-US" sz="2800" b="1" dirty="0">
                <a:latin typeface="+mn-lt"/>
              </a:rPr>
              <a:t>Evaluation Bill</a:t>
            </a:r>
            <a:endParaRPr lang="en-US" sz="2800" dirty="0">
              <a:latin typeface="+mn-lt"/>
            </a:endParaRPr>
          </a:p>
        </p:txBody>
      </p:sp>
      <p:pic>
        <p:nvPicPr>
          <p:cNvPr id="60419" name="Picture 4" descr="http://globaltalentstrategy.com/cache/0000000021_box-540x250.png"/>
          <p:cNvPicPr>
            <a:picLocks noChangeAspect="1" noChangeArrowheads="1"/>
          </p:cNvPicPr>
          <p:nvPr/>
        </p:nvPicPr>
        <p:blipFill>
          <a:blip r:embed="rId2"/>
          <a:srcRect l="19333" t="6880" r="19556" b="8160"/>
          <a:stretch>
            <a:fillRect/>
          </a:stretch>
        </p:blipFill>
        <p:spPr bwMode="auto">
          <a:xfrm>
            <a:off x="4602163" y="4772025"/>
            <a:ext cx="3143250" cy="2022475"/>
          </a:xfrm>
          <a:prstGeom prst="rect">
            <a:avLst/>
          </a:prstGeom>
          <a:noFill/>
          <a:ln w="9525">
            <a:noFill/>
            <a:miter lim="800000"/>
            <a:headEnd/>
            <a:tailEnd/>
          </a:ln>
        </p:spPr>
      </p:pic>
      <p:pic>
        <p:nvPicPr>
          <p:cNvPr id="60420" name="Picture 6" descr="http://info.synnovatia.com/images/resources_page_img_05_personal_professional_growth.jpg"/>
          <p:cNvPicPr>
            <a:picLocks noChangeAspect="1" noChangeArrowheads="1"/>
          </p:cNvPicPr>
          <p:nvPr/>
        </p:nvPicPr>
        <p:blipFill>
          <a:blip r:embed="rId3"/>
          <a:srcRect/>
          <a:stretch>
            <a:fillRect/>
          </a:stretch>
        </p:blipFill>
        <p:spPr bwMode="auto">
          <a:xfrm>
            <a:off x="381000" y="4884738"/>
            <a:ext cx="2163763" cy="1931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325" y="1143000"/>
            <a:ext cx="5807075" cy="5848350"/>
          </a:xfrm>
          <a:prstGeom prst="rect">
            <a:avLst/>
          </a:prstGeom>
          <a:noFill/>
        </p:spPr>
        <p:txBody>
          <a:bodyPr>
            <a:spAutoFit/>
          </a:bodyPr>
          <a:lstStyle/>
          <a:p>
            <a:pPr fontAlgn="auto">
              <a:spcBef>
                <a:spcPts val="0"/>
              </a:spcBef>
              <a:spcAft>
                <a:spcPts val="0"/>
              </a:spcAft>
              <a:defRPr/>
            </a:pPr>
            <a:r>
              <a:rPr lang="en-US" sz="2200" dirty="0">
                <a:latin typeface="+mn-lt"/>
              </a:rPr>
              <a:t>If not on a comprehensive evaluation and if scored a 3 or better the previous year, teachers are required to complete a focused evaluation.   Have to select one of the eight criteria and have professional growth activities linked to the selected criteria.</a:t>
            </a:r>
          </a:p>
          <a:p>
            <a:pPr fontAlgn="auto">
              <a:spcBef>
                <a:spcPts val="0"/>
              </a:spcBef>
              <a:spcAft>
                <a:spcPts val="0"/>
              </a:spcAft>
              <a:defRPr/>
            </a:pPr>
            <a:endParaRPr lang="en-US" sz="2200" dirty="0">
              <a:latin typeface="+mn-lt"/>
            </a:endParaRPr>
          </a:p>
          <a:p>
            <a:pPr marL="342900" indent="-342900" fontAlgn="auto">
              <a:spcBef>
                <a:spcPts val="0"/>
              </a:spcBef>
              <a:spcAft>
                <a:spcPts val="0"/>
              </a:spcAft>
              <a:buFont typeface="Arial" pitchFamily="34" charset="0"/>
              <a:buChar char="•"/>
              <a:defRPr/>
            </a:pPr>
            <a:r>
              <a:rPr lang="en-US" sz="2200" dirty="0">
                <a:latin typeface="+mn-lt"/>
              </a:rPr>
              <a:t>Must be approved by the principal</a:t>
            </a:r>
          </a:p>
          <a:p>
            <a:pPr marL="342900" indent="-342900" fontAlgn="auto">
              <a:spcBef>
                <a:spcPts val="0"/>
              </a:spcBef>
              <a:spcAft>
                <a:spcPts val="0"/>
              </a:spcAft>
              <a:buFont typeface="Arial" pitchFamily="34" charset="0"/>
              <a:buChar char="•"/>
              <a:defRPr/>
            </a:pPr>
            <a:r>
              <a:rPr lang="en-US" sz="2200" dirty="0">
                <a:solidFill>
                  <a:srgbClr val="FF0000"/>
                </a:solidFill>
                <a:latin typeface="+mn-lt"/>
              </a:rPr>
              <a:t>Group of teachers may focus on same evaluation criteria and share professional growth activities</a:t>
            </a:r>
          </a:p>
          <a:p>
            <a:pPr marL="342900" indent="-342900" fontAlgn="auto">
              <a:spcBef>
                <a:spcPts val="0"/>
              </a:spcBef>
              <a:spcAft>
                <a:spcPts val="0"/>
              </a:spcAft>
              <a:buFont typeface="Arial" pitchFamily="34" charset="0"/>
              <a:buChar char="•"/>
              <a:defRPr/>
            </a:pPr>
            <a:r>
              <a:rPr lang="en-US" sz="2200" dirty="0">
                <a:solidFill>
                  <a:srgbClr val="FF0000"/>
                </a:solidFill>
                <a:latin typeface="+mn-lt"/>
              </a:rPr>
              <a:t>Can be transferred back to comprehensive evaluation at the request of either the teacher or principal</a:t>
            </a:r>
          </a:p>
          <a:p>
            <a:pPr marL="342900" indent="-342900" fontAlgn="auto">
              <a:spcBef>
                <a:spcPts val="0"/>
              </a:spcBef>
              <a:spcAft>
                <a:spcPts val="0"/>
              </a:spcAft>
              <a:buFont typeface="Arial" pitchFamily="34" charset="0"/>
              <a:buChar char="•"/>
              <a:defRPr/>
            </a:pPr>
            <a:r>
              <a:rPr lang="en-US" sz="2200" dirty="0">
                <a:latin typeface="+mn-lt"/>
              </a:rPr>
              <a:t>Anyone currently on a PGO may rollover into the new system and comply with all new  evaluation requirements</a:t>
            </a:r>
            <a:endParaRPr lang="en-US" sz="2200" dirty="0">
              <a:latin typeface="+mn-lt"/>
            </a:endParaRPr>
          </a:p>
        </p:txBody>
      </p:sp>
      <p:sp>
        <p:nvSpPr>
          <p:cNvPr id="3" name="TextBox 2"/>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ESSB 5895: Language In New </a:t>
            </a:r>
            <a:r>
              <a:rPr lang="en-US" sz="2800" b="1" dirty="0">
                <a:latin typeface="+mn-lt"/>
              </a:rPr>
              <a:t>Evaluation Bill</a:t>
            </a:r>
            <a:endParaRPr lang="en-US" sz="2800" dirty="0">
              <a:latin typeface="+mn-lt"/>
            </a:endParaRPr>
          </a:p>
        </p:txBody>
      </p:sp>
      <p:pic>
        <p:nvPicPr>
          <p:cNvPr id="61443" name="Picture 2" descr="http://www.recruiter.com/articles/wp-content/uploads/2011/06/Stay-Focused1-400x600.jpg"/>
          <p:cNvPicPr>
            <a:picLocks noChangeAspect="1" noChangeArrowheads="1"/>
          </p:cNvPicPr>
          <p:nvPr/>
        </p:nvPicPr>
        <p:blipFill>
          <a:blip r:embed="rId2"/>
          <a:srcRect/>
          <a:stretch>
            <a:fillRect/>
          </a:stretch>
        </p:blipFill>
        <p:spPr bwMode="auto">
          <a:xfrm>
            <a:off x="5791200" y="1752600"/>
            <a:ext cx="3352800" cy="5029200"/>
          </a:xfrm>
          <a:prstGeom prst="rect">
            <a:avLst/>
          </a:prstGeom>
          <a:noFill/>
          <a:ln w="9525">
            <a:noFill/>
            <a:miter lim="800000"/>
            <a:headEnd/>
            <a:tailEnd/>
          </a:ln>
        </p:spPr>
      </p:pic>
      <p:sp>
        <p:nvSpPr>
          <p:cNvPr id="61444" name="TextBox 5"/>
          <p:cNvSpPr txBox="1">
            <a:spLocks noChangeArrowheads="1"/>
          </p:cNvSpPr>
          <p:nvPr/>
        </p:nvSpPr>
        <p:spPr bwMode="auto">
          <a:xfrm>
            <a:off x="609600" y="681038"/>
            <a:ext cx="7543800" cy="461962"/>
          </a:xfrm>
          <a:prstGeom prst="rect">
            <a:avLst/>
          </a:prstGeom>
          <a:noFill/>
          <a:ln w="9525">
            <a:noFill/>
            <a:miter lim="800000"/>
            <a:headEnd/>
            <a:tailEnd/>
          </a:ln>
        </p:spPr>
        <p:txBody>
          <a:bodyPr>
            <a:spAutoFit/>
          </a:bodyPr>
          <a:lstStyle/>
          <a:p>
            <a:r>
              <a:rPr lang="en-US" sz="2400" b="1">
                <a:latin typeface="Calibri" pitchFamily="34" charset="0"/>
              </a:rPr>
              <a:t>Focused  Evaluation  (previous PGO)  Section 1,12 (c)</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Box 2"/>
          <p:cNvSpPr txBox="1">
            <a:spLocks noChangeArrowheads="1"/>
          </p:cNvSpPr>
          <p:nvPr/>
        </p:nvSpPr>
        <p:spPr bwMode="auto">
          <a:xfrm>
            <a:off x="228600" y="762000"/>
            <a:ext cx="8610600" cy="2216150"/>
          </a:xfrm>
          <a:prstGeom prst="rect">
            <a:avLst/>
          </a:prstGeom>
          <a:noFill/>
          <a:ln w="9525">
            <a:noFill/>
            <a:miter lim="800000"/>
            <a:headEnd/>
            <a:tailEnd/>
          </a:ln>
        </p:spPr>
        <p:txBody>
          <a:bodyPr>
            <a:spAutoFit/>
          </a:bodyPr>
          <a:lstStyle/>
          <a:p>
            <a:r>
              <a:rPr lang="en-US" sz="2400" b="1">
                <a:latin typeface="Calibri" pitchFamily="34" charset="0"/>
              </a:rPr>
              <a:t>Provisional Status -  Section 7, 1 (b)</a:t>
            </a:r>
          </a:p>
          <a:p>
            <a:endParaRPr lang="en-US" b="1">
              <a:latin typeface="Calibri" pitchFamily="34" charset="0"/>
            </a:endParaRPr>
          </a:p>
          <a:p>
            <a:r>
              <a:rPr lang="en-US" sz="2400">
                <a:latin typeface="Calibri" pitchFamily="34" charset="0"/>
              </a:rPr>
              <a:t>Teacher who has received an evaluation rating below level 2 on the third year of employment shall remain on provisional status until the teacher receives a level 2 or higher or dismissed.</a:t>
            </a:r>
          </a:p>
          <a:p>
            <a:endParaRPr lang="en-US" sz="2400">
              <a:latin typeface="Calibri" pitchFamily="34" charset="0"/>
            </a:endParaRPr>
          </a:p>
        </p:txBody>
      </p:sp>
      <p:sp>
        <p:nvSpPr>
          <p:cNvPr id="4" name="TextBox 3"/>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Provisional Status</a:t>
            </a:r>
            <a:endParaRPr lang="en-US" sz="2800" dirty="0">
              <a:latin typeface="+mn-lt"/>
            </a:endParaRPr>
          </a:p>
        </p:txBody>
      </p:sp>
      <p:pic>
        <p:nvPicPr>
          <p:cNvPr id="62467" name="Picture 4" descr="http://us.123rf.com/400wm/400/400/petesaloutos/petesaloutos0907/petesaloutos090700032/5338823-business-people-at-starting-line.jpg"/>
          <p:cNvPicPr>
            <a:picLocks noChangeAspect="1" noChangeArrowheads="1"/>
          </p:cNvPicPr>
          <p:nvPr/>
        </p:nvPicPr>
        <p:blipFill>
          <a:blip r:embed="rId2"/>
          <a:srcRect/>
          <a:stretch>
            <a:fillRect/>
          </a:stretch>
        </p:blipFill>
        <p:spPr bwMode="auto">
          <a:xfrm>
            <a:off x="1241425" y="2819400"/>
            <a:ext cx="6723063" cy="388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85838"/>
            <a:ext cx="8534400" cy="5262562"/>
          </a:xfrm>
          <a:prstGeom prst="rect">
            <a:avLst/>
          </a:prstGeom>
          <a:noFill/>
        </p:spPr>
        <p:txBody>
          <a:bodyPr>
            <a:spAutoFit/>
          </a:bodyPr>
          <a:lstStyle/>
          <a:p>
            <a:pPr algn="ctr" fontAlgn="auto">
              <a:spcBef>
                <a:spcPts val="0"/>
              </a:spcBef>
              <a:spcAft>
                <a:spcPts val="0"/>
              </a:spcAft>
              <a:defRPr/>
            </a:pPr>
            <a:r>
              <a:rPr lang="en-US" sz="2400" b="1" dirty="0">
                <a:latin typeface="+mn-lt"/>
              </a:rPr>
              <a:t>Removed from Probation/Discharge   -  Section 1, 4 (b) (c) (d)</a:t>
            </a:r>
          </a:p>
          <a:p>
            <a:pPr fontAlgn="auto">
              <a:spcBef>
                <a:spcPts val="0"/>
              </a:spcBef>
              <a:spcAft>
                <a:spcPts val="0"/>
              </a:spcAft>
              <a:defRPr/>
            </a:pPr>
            <a:endParaRPr lang="en-US" sz="2400" dirty="0">
              <a:latin typeface="+mn-lt"/>
            </a:endParaRPr>
          </a:p>
          <a:p>
            <a:pPr marL="285750" indent="-285750" fontAlgn="auto">
              <a:spcBef>
                <a:spcPts val="0"/>
              </a:spcBef>
              <a:spcAft>
                <a:spcPts val="0"/>
              </a:spcAft>
              <a:buFont typeface="Arial" pitchFamily="34" charset="0"/>
              <a:buChar char="•"/>
              <a:defRPr/>
            </a:pPr>
            <a:r>
              <a:rPr lang="en-US" sz="2400" dirty="0">
                <a:latin typeface="+mn-lt"/>
              </a:rPr>
              <a:t>Must be removed from probation if shows improvement to the satisfaction of the evaluator in the areas prescribed as deficient.  </a:t>
            </a:r>
            <a:endParaRPr lang="en-US" sz="2400" dirty="0">
              <a:latin typeface="+mn-lt"/>
            </a:endParaRPr>
          </a:p>
          <a:p>
            <a:pPr marL="285750" indent="-285750" fontAlgn="auto">
              <a:spcBef>
                <a:spcPts val="0"/>
              </a:spcBef>
              <a:spcAft>
                <a:spcPts val="0"/>
              </a:spcAft>
              <a:buFont typeface="Arial" pitchFamily="34" charset="0"/>
              <a:buChar char="•"/>
              <a:defRPr/>
            </a:pPr>
            <a:r>
              <a:rPr lang="en-US" sz="2400" dirty="0">
                <a:latin typeface="+mn-lt"/>
              </a:rPr>
              <a:t>Must be removed if a teacher with 5 or fewer years of experience scores a level 2 or above and a teacher of more than five years scores a level 3 or above.</a:t>
            </a:r>
          </a:p>
          <a:p>
            <a:pPr marL="285750" indent="-285750" fontAlgn="auto">
              <a:spcBef>
                <a:spcPts val="0"/>
              </a:spcBef>
              <a:spcAft>
                <a:spcPts val="0"/>
              </a:spcAft>
              <a:buFont typeface="Arial" pitchFamily="34" charset="0"/>
              <a:buChar char="•"/>
              <a:defRPr/>
            </a:pPr>
            <a:r>
              <a:rPr lang="en-US" sz="2400" dirty="0">
                <a:latin typeface="+mn-lt"/>
              </a:rPr>
              <a:t>Continuing contract employee with 5 or more years of experience receives a final summative score below level 2 (level 1) for two consecutive years, the school district shall implement the employee notification of discharge.</a:t>
            </a:r>
          </a:p>
          <a:p>
            <a:pPr marL="285750" indent="-285750" fontAlgn="auto">
              <a:spcBef>
                <a:spcPts val="0"/>
              </a:spcBef>
              <a:spcAft>
                <a:spcPts val="0"/>
              </a:spcAft>
              <a:buFont typeface="Arial" pitchFamily="34" charset="0"/>
              <a:buChar char="•"/>
              <a:defRPr/>
            </a:pPr>
            <a:r>
              <a:rPr lang="en-US" sz="2400" dirty="0">
                <a:latin typeface="+mn-lt"/>
              </a:rPr>
              <a:t>If no improvement during the probationary period, the employee may be removed from current assignment and placed in alternative assignment or paid leave of absence. </a:t>
            </a:r>
          </a:p>
        </p:txBody>
      </p:sp>
      <p:sp>
        <p:nvSpPr>
          <p:cNvPr id="4" name="TextBox 3"/>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Removed from Probation</a:t>
            </a:r>
            <a:endParaRPr lang="en-US" sz="2800" dirty="0">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920750"/>
            <a:ext cx="7543800" cy="4708525"/>
          </a:xfrm>
          <a:prstGeom prst="rect">
            <a:avLst/>
          </a:prstGeom>
          <a:noFill/>
        </p:spPr>
        <p:txBody>
          <a:bodyPr>
            <a:spAutoFit/>
          </a:bodyPr>
          <a:lstStyle/>
          <a:p>
            <a:pPr algn="ctr" fontAlgn="auto">
              <a:spcBef>
                <a:spcPts val="0"/>
              </a:spcBef>
              <a:spcAft>
                <a:spcPts val="0"/>
              </a:spcAft>
              <a:defRPr/>
            </a:pPr>
            <a:r>
              <a:rPr lang="en-US" sz="2400" b="1" dirty="0">
                <a:latin typeface="+mn-lt"/>
              </a:rPr>
              <a:t>Probation -  Request for Support   -  Section 1, 4 (b)</a:t>
            </a:r>
          </a:p>
          <a:p>
            <a:pPr fontAlgn="auto">
              <a:spcBef>
                <a:spcPts val="0"/>
              </a:spcBef>
              <a:spcAft>
                <a:spcPts val="0"/>
              </a:spcAft>
              <a:defRPr/>
            </a:pPr>
            <a:endParaRPr lang="en-US" sz="2400" dirty="0">
              <a:latin typeface="+mn-lt"/>
            </a:endParaRPr>
          </a:p>
          <a:p>
            <a:pPr marL="285750" indent="-285750" fontAlgn="auto">
              <a:spcBef>
                <a:spcPts val="0"/>
              </a:spcBef>
              <a:spcAft>
                <a:spcPts val="0"/>
              </a:spcAft>
              <a:buFont typeface="Arial" pitchFamily="34" charset="0"/>
              <a:buChar char="•"/>
              <a:defRPr/>
            </a:pPr>
            <a:r>
              <a:rPr lang="en-US" sz="2400" dirty="0">
                <a:latin typeface="+mn-lt"/>
              </a:rPr>
              <a:t>The probationer may request that an additional certificated employee evaluator become part of the probationary process and the request must be granted.</a:t>
            </a:r>
          </a:p>
          <a:p>
            <a:pPr marL="285750" indent="-285750" fontAlgn="auto">
              <a:spcBef>
                <a:spcPts val="0"/>
              </a:spcBef>
              <a:spcAft>
                <a:spcPts val="0"/>
              </a:spcAft>
              <a:buFont typeface="Arial" pitchFamily="34" charset="0"/>
              <a:buChar char="•"/>
              <a:defRPr/>
            </a:pPr>
            <a:r>
              <a:rPr lang="en-US" sz="2400" dirty="0">
                <a:latin typeface="+mn-lt"/>
              </a:rPr>
              <a:t>Assigned by the ESD and selected from a list of evaluation specialists compiled by the ESD</a:t>
            </a:r>
          </a:p>
          <a:p>
            <a:pPr marL="285750" indent="-285750" fontAlgn="auto">
              <a:spcBef>
                <a:spcPts val="0"/>
              </a:spcBef>
              <a:spcAft>
                <a:spcPts val="0"/>
              </a:spcAft>
              <a:buFont typeface="Arial" pitchFamily="34" charset="0"/>
              <a:buChar char="•"/>
              <a:defRPr/>
            </a:pPr>
            <a:r>
              <a:rPr lang="en-US" sz="2400" dirty="0">
                <a:latin typeface="+mn-lt"/>
              </a:rPr>
              <a:t>If procedure error occurs, it does not invalidate the probation unless the error </a:t>
            </a:r>
            <a:r>
              <a:rPr lang="en-US" sz="2800" dirty="0">
                <a:solidFill>
                  <a:srgbClr val="FF0000"/>
                </a:solidFill>
                <a:latin typeface="+mn-lt"/>
              </a:rPr>
              <a:t>“materially affects the effectiveness of the plan or ability to evaluate the probationer’s performance.”</a:t>
            </a:r>
          </a:p>
          <a:p>
            <a:pPr fontAlgn="auto">
              <a:spcBef>
                <a:spcPts val="0"/>
              </a:spcBef>
              <a:spcAft>
                <a:spcPts val="0"/>
              </a:spcAft>
              <a:defRPr/>
            </a:pPr>
            <a:endParaRPr lang="en-US" sz="2400" dirty="0">
              <a:latin typeface="+mn-lt"/>
            </a:endParaRPr>
          </a:p>
        </p:txBody>
      </p:sp>
      <p:sp>
        <p:nvSpPr>
          <p:cNvPr id="5" name="TextBox 4"/>
          <p:cNvSpPr txBox="1"/>
          <p:nvPr/>
        </p:nvSpPr>
        <p:spPr>
          <a:xfrm>
            <a:off x="838200" y="85725"/>
            <a:ext cx="75438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Request for Support</a:t>
            </a:r>
            <a:endParaRPr lang="en-US" sz="2800" dirty="0">
              <a:latin typeface="+mn-lt"/>
            </a:endParaRPr>
          </a:p>
        </p:txBody>
      </p:sp>
      <p:pic>
        <p:nvPicPr>
          <p:cNvPr id="64515" name="Picture 2" descr="http://thecreativetechnologies.com/images/computer-user-support.jpg"/>
          <p:cNvPicPr>
            <a:picLocks noChangeAspect="1" noChangeArrowheads="1"/>
          </p:cNvPicPr>
          <p:nvPr/>
        </p:nvPicPr>
        <p:blipFill>
          <a:blip r:embed="rId2"/>
          <a:srcRect l="36900" r="39400"/>
          <a:stretch>
            <a:fillRect/>
          </a:stretch>
        </p:blipFill>
        <p:spPr bwMode="auto">
          <a:xfrm>
            <a:off x="7467600" y="1066800"/>
            <a:ext cx="1676400" cy="5807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descr="C:\Users\Scott.Poirier.WA\Desktop\Desktop Sept. 2012\Files to Upload in eVAL\422510_3222496686808_1398190277_3360075_1925135420_n[1].jpg"/>
          <p:cNvPicPr>
            <a:picLocks noChangeAspect="1" noChangeArrowheads="1"/>
          </p:cNvPicPr>
          <p:nvPr/>
        </p:nvPicPr>
        <p:blipFill>
          <a:blip r:embed="rId2"/>
          <a:srcRect l="2225" t="3329" r="3342" b="64455"/>
          <a:stretch>
            <a:fillRect/>
          </a:stretch>
        </p:blipFill>
        <p:spPr bwMode="auto">
          <a:xfrm>
            <a:off x="0" y="1208088"/>
            <a:ext cx="6227763" cy="2525712"/>
          </a:xfrm>
          <a:prstGeom prst="rect">
            <a:avLst/>
          </a:prstGeom>
          <a:noFill/>
          <a:ln w="9525">
            <a:noFill/>
            <a:miter lim="800000"/>
            <a:headEnd/>
            <a:tailEnd/>
          </a:ln>
        </p:spPr>
      </p:pic>
      <p:pic>
        <p:nvPicPr>
          <p:cNvPr id="65538" name="Picture 2" descr="C:\Users\Scott.Poirier.WA\Desktop\Desktop Sept. 2012\Files to Upload in eVAL\422510_3222496686808_1398190277_3360075_1925135420_n[1].jpg"/>
          <p:cNvPicPr>
            <a:picLocks noChangeAspect="1" noChangeArrowheads="1"/>
          </p:cNvPicPr>
          <p:nvPr/>
        </p:nvPicPr>
        <p:blipFill>
          <a:blip r:embed="rId2"/>
          <a:srcRect l="2225" t="35602" r="50558" b="32127"/>
          <a:stretch>
            <a:fillRect/>
          </a:stretch>
        </p:blipFill>
        <p:spPr bwMode="auto">
          <a:xfrm>
            <a:off x="6030913" y="1203325"/>
            <a:ext cx="3113087" cy="2530475"/>
          </a:xfrm>
          <a:prstGeom prst="rect">
            <a:avLst/>
          </a:prstGeom>
          <a:noFill/>
          <a:ln w="9525">
            <a:noFill/>
            <a:miter lim="800000"/>
            <a:headEnd/>
            <a:tailEnd/>
          </a:ln>
        </p:spPr>
      </p:pic>
      <p:pic>
        <p:nvPicPr>
          <p:cNvPr id="65539" name="Picture 2" descr="C:\Users\Scott.Poirier.WA\Desktop\Desktop Sept. 2012\Files to Upload in eVAL\422510_3222496686808_1398190277_3360075_1925135420_n[1].jpg"/>
          <p:cNvPicPr>
            <a:picLocks noChangeAspect="1" noChangeArrowheads="1"/>
          </p:cNvPicPr>
          <p:nvPr/>
        </p:nvPicPr>
        <p:blipFill>
          <a:blip r:embed="rId2"/>
          <a:srcRect l="2225" t="68127" r="3342" b="2438"/>
          <a:stretch>
            <a:fillRect/>
          </a:stretch>
        </p:blipFill>
        <p:spPr bwMode="auto">
          <a:xfrm>
            <a:off x="2944813" y="4038600"/>
            <a:ext cx="6226175" cy="2514600"/>
          </a:xfrm>
          <a:prstGeom prst="rect">
            <a:avLst/>
          </a:prstGeom>
          <a:noFill/>
          <a:ln w="9525">
            <a:noFill/>
            <a:miter lim="800000"/>
            <a:headEnd/>
            <a:tailEnd/>
          </a:ln>
        </p:spPr>
      </p:pic>
      <p:pic>
        <p:nvPicPr>
          <p:cNvPr id="65540" name="Picture 2" descr="C:\Users\Scott.Poirier.WA\Desktop\Desktop Sept. 2012\Files to Upload in eVAL\422510_3222496686808_1398190277_3360075_1925135420_n[1].jpg"/>
          <p:cNvPicPr>
            <a:picLocks noChangeAspect="1" noChangeArrowheads="1"/>
          </p:cNvPicPr>
          <p:nvPr/>
        </p:nvPicPr>
        <p:blipFill>
          <a:blip r:embed="rId2"/>
          <a:srcRect l="49442" t="34785" r="3342" b="31467"/>
          <a:stretch>
            <a:fillRect/>
          </a:stretch>
        </p:blipFill>
        <p:spPr bwMode="auto">
          <a:xfrm>
            <a:off x="0" y="4038600"/>
            <a:ext cx="3113088" cy="2646363"/>
          </a:xfrm>
          <a:prstGeom prst="rect">
            <a:avLst/>
          </a:prstGeom>
          <a:noFill/>
          <a:ln w="9525">
            <a:noFill/>
            <a:miter lim="800000"/>
            <a:headEnd/>
            <a:tailEnd/>
          </a:ln>
        </p:spPr>
      </p:pic>
      <p:sp>
        <p:nvSpPr>
          <p:cNvPr id="2" name="TextBox 1"/>
          <p:cNvSpPr txBox="1"/>
          <p:nvPr/>
        </p:nvSpPr>
        <p:spPr>
          <a:xfrm>
            <a:off x="76200" y="228600"/>
            <a:ext cx="8991600" cy="584200"/>
          </a:xfrm>
          <a:prstGeom prst="rect">
            <a:avLst/>
          </a:prstGeom>
          <a:solidFill>
            <a:schemeClr val="bg1">
              <a:lumMod val="85000"/>
            </a:schemeClr>
          </a:solidFill>
          <a:ln w="28575">
            <a:solidFill>
              <a:schemeClr val="tx1"/>
            </a:solidFill>
          </a:ln>
        </p:spPr>
        <p:txBody>
          <a:bodyPr>
            <a:spAutoFit/>
          </a:bodyPr>
          <a:lstStyle/>
          <a:p>
            <a:pPr algn="ctr" fontAlgn="auto">
              <a:spcBef>
                <a:spcPts val="0"/>
              </a:spcBef>
              <a:spcAft>
                <a:spcPts val="0"/>
              </a:spcAft>
              <a:defRPr/>
            </a:pPr>
            <a:r>
              <a:rPr lang="en-US" sz="3200" dirty="0">
                <a:latin typeface="+mn-lt"/>
              </a:rPr>
              <a:t>Going to have to find Infinite Energy to pull this off</a:t>
            </a:r>
            <a:endParaRPr lang="en-US" sz="3200" dirty="0">
              <a:latin typeface="+mn-lt"/>
            </a:endParaRPr>
          </a:p>
        </p:txBody>
      </p:sp>
      <p:sp>
        <p:nvSpPr>
          <p:cNvPr id="6" name="Rectangle 5"/>
          <p:cNvSpPr/>
          <p:nvPr/>
        </p:nvSpPr>
        <p:spPr>
          <a:xfrm>
            <a:off x="225425" y="1203325"/>
            <a:ext cx="3048000" cy="2530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a:t>
            </a:r>
            <a:endParaRPr lang="en-US" dirty="0"/>
          </a:p>
        </p:txBody>
      </p:sp>
      <p:sp>
        <p:nvSpPr>
          <p:cNvPr id="8" name="Rectangle 7"/>
          <p:cNvSpPr/>
          <p:nvPr/>
        </p:nvSpPr>
        <p:spPr>
          <a:xfrm>
            <a:off x="3276600" y="1211263"/>
            <a:ext cx="3048000" cy="2522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867400" y="1246188"/>
            <a:ext cx="3276600" cy="2487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76200" y="4038600"/>
            <a:ext cx="3048000" cy="261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a:t>
            </a:r>
            <a:endParaRPr lang="en-US" dirty="0"/>
          </a:p>
        </p:txBody>
      </p:sp>
      <p:sp>
        <p:nvSpPr>
          <p:cNvPr id="11" name="Rectangle 10"/>
          <p:cNvSpPr/>
          <p:nvPr/>
        </p:nvSpPr>
        <p:spPr>
          <a:xfrm>
            <a:off x="3144838" y="4038600"/>
            <a:ext cx="3048000" cy="267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a:t>
            </a:r>
            <a:endParaRPr lang="en-US" dirty="0"/>
          </a:p>
        </p:txBody>
      </p:sp>
      <p:sp>
        <p:nvSpPr>
          <p:cNvPr id="12" name="Rectangle 11"/>
          <p:cNvSpPr/>
          <p:nvPr/>
        </p:nvSpPr>
        <p:spPr>
          <a:xfrm>
            <a:off x="6092825" y="4119563"/>
            <a:ext cx="3048000" cy="2449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1+ppt_h/2"/>
                                          </p:val>
                                        </p:tav>
                                      </p:tavLst>
                                    </p:anim>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10"/>
                                        </p:tgtEl>
                                        <p:attrNameLst>
                                          <p:attrName>ppt_x</p:attrName>
                                        </p:attrNameLst>
                                      </p:cBhvr>
                                      <p:tavLst>
                                        <p:tav tm="0">
                                          <p:val>
                                            <p:strVal val="ppt_x"/>
                                          </p:val>
                                        </p:tav>
                                        <p:tav tm="100000">
                                          <p:val>
                                            <p:strVal val="ppt_x"/>
                                          </p:val>
                                        </p:tav>
                                      </p:tavLst>
                                    </p:anim>
                                    <p:anim calcmode="lin" valueType="num">
                                      <p:cBhvr additive="base">
                                        <p:cTn id="25" dur="500"/>
                                        <p:tgtEl>
                                          <p:spTgt spid="10"/>
                                        </p:tgtEl>
                                        <p:attrNameLst>
                                          <p:attrName>ppt_y</p:attrName>
                                        </p:attrNameLst>
                                      </p:cBhvr>
                                      <p:tavLst>
                                        <p:tav tm="0">
                                          <p:val>
                                            <p:strVal val="ppt_y"/>
                                          </p:val>
                                        </p:tav>
                                        <p:tav tm="100000">
                                          <p:val>
                                            <p:strVal val="1+ppt_h/2"/>
                                          </p:val>
                                        </p:tav>
                                      </p:tavLst>
                                    </p:anim>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11"/>
                                        </p:tgtEl>
                                        <p:attrNameLst>
                                          <p:attrName>ppt_x</p:attrName>
                                        </p:attrNameLst>
                                      </p:cBhvr>
                                      <p:tavLst>
                                        <p:tav tm="0">
                                          <p:val>
                                            <p:strVal val="ppt_x"/>
                                          </p:val>
                                        </p:tav>
                                        <p:tav tm="100000">
                                          <p:val>
                                            <p:strVal val="ppt_x"/>
                                          </p:val>
                                        </p:tav>
                                      </p:tavLst>
                                    </p:anim>
                                    <p:anim calcmode="lin" valueType="num">
                                      <p:cBhvr additive="base">
                                        <p:cTn id="31" dur="500"/>
                                        <p:tgtEl>
                                          <p:spTgt spid="11"/>
                                        </p:tgtEl>
                                        <p:attrNameLst>
                                          <p:attrName>ppt_y</p:attrName>
                                        </p:attrNameLst>
                                      </p:cBhvr>
                                      <p:tavLst>
                                        <p:tav tm="0">
                                          <p:val>
                                            <p:strVal val="ppt_y"/>
                                          </p:val>
                                        </p:tav>
                                        <p:tav tm="100000">
                                          <p:val>
                                            <p:strVal val="1+ppt_h/2"/>
                                          </p:val>
                                        </p:tav>
                                      </p:tavLst>
                                    </p:anim>
                                    <p:set>
                                      <p:cBhvr>
                                        <p:cTn id="32" dur="1" fill="hold">
                                          <p:stCondLst>
                                            <p:cond delay="499"/>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0" nodeType="clickEffect">
                                  <p:stCondLst>
                                    <p:cond delay="0"/>
                                  </p:stCondLst>
                                  <p:childTnLst>
                                    <p:anim calcmode="lin" valueType="num">
                                      <p:cBhvr additive="base">
                                        <p:cTn id="36" dur="500"/>
                                        <p:tgtEl>
                                          <p:spTgt spid="12"/>
                                        </p:tgtEl>
                                        <p:attrNameLst>
                                          <p:attrName>ppt_x</p:attrName>
                                        </p:attrNameLst>
                                      </p:cBhvr>
                                      <p:tavLst>
                                        <p:tav tm="0">
                                          <p:val>
                                            <p:strVal val="ppt_x"/>
                                          </p:val>
                                        </p:tav>
                                        <p:tav tm="100000">
                                          <p:val>
                                            <p:strVal val="ppt_x"/>
                                          </p:val>
                                        </p:tav>
                                      </p:tavLst>
                                    </p:anim>
                                    <p:anim calcmode="lin" valueType="num">
                                      <p:cBhvr additive="base">
                                        <p:cTn id="37" dur="500"/>
                                        <p:tgtEl>
                                          <p:spTgt spid="12"/>
                                        </p:tgtEl>
                                        <p:attrNameLst>
                                          <p:attrName>ppt_y</p:attrName>
                                        </p:attrNameLst>
                                      </p:cBhvr>
                                      <p:tavLst>
                                        <p:tav tm="0">
                                          <p:val>
                                            <p:strVal val="ppt_y"/>
                                          </p:val>
                                        </p:tav>
                                        <p:tav tm="100000">
                                          <p:val>
                                            <p:strVal val="1+ppt_h/2"/>
                                          </p:val>
                                        </p:tav>
                                      </p:tavLst>
                                    </p:anim>
                                    <p:set>
                                      <p:cBhvr>
                                        <p:cTn id="3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http://companionsoftware.com/Portals/0/Images/four%20figures%20putting%20together%20puzzle%20pieces.jpg"/>
          <p:cNvPicPr>
            <a:picLocks noChangeAspect="1" noChangeArrowheads="1"/>
          </p:cNvPicPr>
          <p:nvPr/>
        </p:nvPicPr>
        <p:blipFill>
          <a:blip r:embed="rId2"/>
          <a:srcRect l="8517" t="2725" r="10944" b="4768"/>
          <a:stretch>
            <a:fillRect/>
          </a:stretch>
        </p:blipFill>
        <p:spPr bwMode="auto">
          <a:xfrm>
            <a:off x="0" y="2808288"/>
            <a:ext cx="4041775" cy="4041775"/>
          </a:xfrm>
          <a:prstGeom prst="rect">
            <a:avLst/>
          </a:prstGeom>
          <a:noFill/>
          <a:ln w="9525">
            <a:noFill/>
            <a:miter lim="800000"/>
            <a:headEnd/>
            <a:tailEnd/>
          </a:ln>
        </p:spPr>
      </p:pic>
      <p:pic>
        <p:nvPicPr>
          <p:cNvPr id="66562" name="Picture 4" descr="http://www.glenboden.com/images_articles/concepts/consolidate_1.JPG"/>
          <p:cNvPicPr>
            <a:picLocks noChangeAspect="1" noChangeArrowheads="1"/>
          </p:cNvPicPr>
          <p:nvPr/>
        </p:nvPicPr>
        <p:blipFill>
          <a:blip r:embed="rId3"/>
          <a:srcRect l="9860" t="9158" r="2379"/>
          <a:stretch>
            <a:fillRect/>
          </a:stretch>
        </p:blipFill>
        <p:spPr bwMode="auto">
          <a:xfrm>
            <a:off x="4256088" y="2590800"/>
            <a:ext cx="4602162" cy="3771900"/>
          </a:xfrm>
          <a:prstGeom prst="rect">
            <a:avLst/>
          </a:prstGeom>
          <a:noFill/>
          <a:ln w="9525">
            <a:noFill/>
            <a:miter lim="800000"/>
            <a:headEnd/>
            <a:tailEnd/>
          </a:ln>
        </p:spPr>
      </p:pic>
      <p:sp>
        <p:nvSpPr>
          <p:cNvPr id="2" name="TextBox 1"/>
          <p:cNvSpPr txBox="1"/>
          <p:nvPr/>
        </p:nvSpPr>
        <p:spPr>
          <a:xfrm>
            <a:off x="733425" y="685800"/>
            <a:ext cx="7848600" cy="584200"/>
          </a:xfrm>
          <a:prstGeom prst="rect">
            <a:avLst/>
          </a:prstGeom>
          <a:solidFill>
            <a:schemeClr val="bg1">
              <a:lumMod val="85000"/>
            </a:schemeClr>
          </a:solidFill>
          <a:ln w="38100">
            <a:solidFill>
              <a:schemeClr val="tx1"/>
            </a:solidFill>
          </a:ln>
        </p:spPr>
        <p:txBody>
          <a:bodyPr>
            <a:spAutoFit/>
          </a:bodyPr>
          <a:lstStyle/>
          <a:p>
            <a:pPr fontAlgn="auto">
              <a:spcBef>
                <a:spcPts val="0"/>
              </a:spcBef>
              <a:spcAft>
                <a:spcPts val="0"/>
              </a:spcAft>
              <a:defRPr/>
            </a:pPr>
            <a:r>
              <a:rPr lang="en-US" sz="3200" b="1" dirty="0">
                <a:latin typeface="+mn-lt"/>
              </a:rPr>
              <a:t>Summary  . . .  Consolidating the Information</a:t>
            </a:r>
            <a:endParaRPr lang="en-US" sz="3200" b="1" dirty="0">
              <a:latin typeface="+mn-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Box 1"/>
          <p:cNvSpPr txBox="1">
            <a:spLocks noChangeArrowheads="1"/>
          </p:cNvSpPr>
          <p:nvPr/>
        </p:nvSpPr>
        <p:spPr bwMode="auto">
          <a:xfrm>
            <a:off x="274638" y="685800"/>
            <a:ext cx="8793162" cy="2216150"/>
          </a:xfrm>
          <a:prstGeom prst="rect">
            <a:avLst/>
          </a:prstGeom>
          <a:noFill/>
          <a:ln w="9525">
            <a:noFill/>
            <a:miter lim="800000"/>
            <a:headEnd/>
            <a:tailEnd/>
          </a:ln>
        </p:spPr>
        <p:txBody>
          <a:bodyPr>
            <a:spAutoFit/>
          </a:bodyPr>
          <a:lstStyle/>
          <a:p>
            <a:endParaRPr lang="en-US">
              <a:latin typeface="Calibri" pitchFamily="34" charset="0"/>
            </a:endParaRPr>
          </a:p>
          <a:p>
            <a:r>
              <a:rPr lang="en-US" sz="2000" b="1">
                <a:latin typeface="Calibri" pitchFamily="34" charset="0"/>
              </a:rPr>
              <a:t>Student Growth Data:  </a:t>
            </a:r>
            <a:r>
              <a:rPr lang="en-US" sz="2000">
                <a:latin typeface="Calibri" pitchFamily="34" charset="0"/>
              </a:rPr>
              <a:t>Used in at least three of the eight teacher and principal evaluation criteria.     Can include the teacher’s performance as an individual or as a member of a team. Did not require state test scores . . . only student growth</a:t>
            </a:r>
          </a:p>
          <a:p>
            <a:endParaRPr lang="en-US" sz="2000">
              <a:latin typeface="Calibri" pitchFamily="34" charset="0"/>
            </a:endParaRPr>
          </a:p>
          <a:p>
            <a:r>
              <a:rPr lang="en-US" sz="2000" b="1">
                <a:latin typeface="Calibri" pitchFamily="34" charset="0"/>
              </a:rPr>
              <a:t>Student, Teacher, and Parent Input:  </a:t>
            </a:r>
            <a:r>
              <a:rPr lang="en-US" sz="2000">
                <a:latin typeface="Calibri" pitchFamily="34" charset="0"/>
              </a:rPr>
              <a:t>May be included but not required.  Local decision and bargainable</a:t>
            </a:r>
          </a:p>
        </p:txBody>
      </p:sp>
      <p:sp>
        <p:nvSpPr>
          <p:cNvPr id="67586" name="TextBox 2"/>
          <p:cNvSpPr txBox="1">
            <a:spLocks noChangeArrowheads="1"/>
          </p:cNvSpPr>
          <p:nvPr/>
        </p:nvSpPr>
        <p:spPr bwMode="auto">
          <a:xfrm>
            <a:off x="250825" y="2984500"/>
            <a:ext cx="8839200" cy="3786188"/>
          </a:xfrm>
          <a:prstGeom prst="rect">
            <a:avLst/>
          </a:prstGeom>
          <a:noFill/>
          <a:ln w="9525">
            <a:noFill/>
            <a:miter lim="800000"/>
            <a:headEnd/>
            <a:tailEnd/>
          </a:ln>
        </p:spPr>
        <p:txBody>
          <a:bodyPr>
            <a:spAutoFit/>
          </a:bodyPr>
          <a:lstStyle/>
          <a:p>
            <a:r>
              <a:rPr lang="en-US" sz="2000" b="1">
                <a:latin typeface="Calibri" pitchFamily="34" charset="0"/>
              </a:rPr>
              <a:t>Phase in:   </a:t>
            </a:r>
            <a:r>
              <a:rPr lang="en-US" sz="2000">
                <a:latin typeface="Calibri" pitchFamily="34" charset="0"/>
              </a:rPr>
              <a:t>Must start by 2013-14 and must be completed by 2015-16 School year</a:t>
            </a:r>
          </a:p>
          <a:p>
            <a:endParaRPr lang="en-US" sz="2000">
              <a:latin typeface="Calibri" pitchFamily="34" charset="0"/>
            </a:endParaRPr>
          </a:p>
          <a:p>
            <a:r>
              <a:rPr lang="en-US" sz="2000" b="1">
                <a:latin typeface="Calibri" pitchFamily="34" charset="0"/>
              </a:rPr>
              <a:t>Scoring:  </a:t>
            </a:r>
            <a:r>
              <a:rPr lang="en-US" sz="2000">
                <a:latin typeface="Calibri" pitchFamily="34" charset="0"/>
              </a:rPr>
              <a:t>Must score the 8 criteria and must use the four labels (Unsatisfactory, Basic, Proficient, Distinguished)</a:t>
            </a:r>
          </a:p>
          <a:p>
            <a:endParaRPr lang="en-US" sz="2000">
              <a:latin typeface="Calibri" pitchFamily="34" charset="0"/>
            </a:endParaRPr>
          </a:p>
          <a:p>
            <a:r>
              <a:rPr lang="en-US" sz="2000" b="1">
                <a:latin typeface="Calibri" pitchFamily="34" charset="0"/>
              </a:rPr>
              <a:t>Cut Line:  </a:t>
            </a:r>
            <a:r>
              <a:rPr lang="en-US" sz="2000">
                <a:latin typeface="Calibri" pitchFamily="34" charset="0"/>
              </a:rPr>
              <a:t>After five years in the system, must be proficient.  Two years in Basic or below or two out of three years equates to not being satisfactory.   </a:t>
            </a:r>
          </a:p>
          <a:p>
            <a:endParaRPr lang="en-US" sz="2000">
              <a:latin typeface="Calibri" pitchFamily="34" charset="0"/>
            </a:endParaRPr>
          </a:p>
          <a:p>
            <a:r>
              <a:rPr lang="en-US" sz="2000" b="1">
                <a:latin typeface="Calibri" pitchFamily="34" charset="0"/>
              </a:rPr>
              <a:t>Final Summative Score:  </a:t>
            </a:r>
            <a:r>
              <a:rPr lang="en-US" sz="2000">
                <a:latin typeface="Calibri" pitchFamily="34" charset="0"/>
              </a:rPr>
              <a:t>OSPI develop a common method for calculating the summative score</a:t>
            </a:r>
          </a:p>
          <a:p>
            <a:endParaRPr lang="en-US" sz="2000">
              <a:latin typeface="Calibri" pitchFamily="34" charset="0"/>
            </a:endParaRPr>
          </a:p>
          <a:p>
            <a:r>
              <a:rPr lang="en-US" sz="2000" b="1">
                <a:latin typeface="Calibri" pitchFamily="34" charset="0"/>
              </a:rPr>
              <a:t>Frameworks:  </a:t>
            </a:r>
            <a:r>
              <a:rPr lang="en-US" sz="2000">
                <a:latin typeface="Calibri" pitchFamily="34" charset="0"/>
              </a:rPr>
              <a:t>Three frameworks for teachers and principals</a:t>
            </a:r>
          </a:p>
        </p:txBody>
      </p:sp>
      <p:sp>
        <p:nvSpPr>
          <p:cNvPr id="4" name="TextBox 3"/>
          <p:cNvSpPr txBox="1"/>
          <p:nvPr/>
        </p:nvSpPr>
        <p:spPr>
          <a:xfrm>
            <a:off x="250825" y="76200"/>
            <a:ext cx="8664575" cy="646113"/>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600" b="1" dirty="0">
                <a:latin typeface="+mn-lt"/>
              </a:rPr>
              <a:t>Summary -  Language </a:t>
            </a:r>
            <a:r>
              <a:rPr lang="en-US" sz="3600" b="1" dirty="0">
                <a:latin typeface="+mn-lt"/>
              </a:rPr>
              <a:t>In New </a:t>
            </a:r>
            <a:r>
              <a:rPr lang="en-US" sz="3600" b="1" dirty="0">
                <a:latin typeface="+mn-lt"/>
              </a:rPr>
              <a:t>Evaluation Bill</a:t>
            </a:r>
            <a:endParaRPr lang="en-US" sz="3600" dirty="0">
              <a:latin typeface="+mn-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275" y="1066800"/>
            <a:ext cx="8416925" cy="5602288"/>
          </a:xfrm>
          <a:prstGeom prst="rect">
            <a:avLst/>
          </a:prstGeom>
          <a:noFill/>
        </p:spPr>
        <p:txBody>
          <a:bodyPr>
            <a:spAutoFit/>
          </a:bodyPr>
          <a:lstStyle/>
          <a:p>
            <a:pPr fontAlgn="auto">
              <a:spcBef>
                <a:spcPts val="0"/>
              </a:spcBef>
              <a:spcAft>
                <a:spcPts val="0"/>
              </a:spcAft>
              <a:defRPr/>
            </a:pPr>
            <a:r>
              <a:rPr lang="en-US" sz="2000" b="1" dirty="0">
                <a:latin typeface="+mn-lt"/>
              </a:rPr>
              <a:t>Waivers:  </a:t>
            </a:r>
            <a:r>
              <a:rPr lang="en-US" sz="2000" dirty="0">
                <a:latin typeface="+mn-lt"/>
              </a:rPr>
              <a:t>No waivers . . . .OSPI has the ability to accept minor adjustments</a:t>
            </a:r>
            <a:endParaRPr lang="en-US" sz="2000" dirty="0">
              <a:latin typeface="+mn-lt"/>
            </a:endParaRPr>
          </a:p>
          <a:p>
            <a:pPr fontAlgn="auto">
              <a:spcBef>
                <a:spcPts val="0"/>
              </a:spcBef>
              <a:spcAft>
                <a:spcPts val="0"/>
              </a:spcAft>
              <a:defRPr/>
            </a:pPr>
            <a:endParaRPr lang="en-US" sz="2000" dirty="0">
              <a:latin typeface="+mn-lt"/>
            </a:endParaRPr>
          </a:p>
          <a:p>
            <a:pPr fontAlgn="auto">
              <a:spcBef>
                <a:spcPts val="0"/>
              </a:spcBef>
              <a:spcAft>
                <a:spcPts val="0"/>
              </a:spcAft>
              <a:defRPr/>
            </a:pPr>
            <a:r>
              <a:rPr lang="en-US" sz="2000" b="1" dirty="0">
                <a:latin typeface="+mn-lt"/>
              </a:rPr>
              <a:t>Pilots </a:t>
            </a:r>
            <a:r>
              <a:rPr lang="en-US" sz="2000" b="1" dirty="0">
                <a:latin typeface="+mn-lt"/>
              </a:rPr>
              <a:t>continue work:  </a:t>
            </a:r>
            <a:r>
              <a:rPr lang="en-US" sz="2000" dirty="0">
                <a:latin typeface="+mn-lt"/>
              </a:rPr>
              <a:t>(Implementation issues, refine system tools, practices, student growth data, recommendations, HR and personnel decisions, </a:t>
            </a:r>
            <a:r>
              <a:rPr lang="en-US" sz="2000" dirty="0" err="1">
                <a:latin typeface="+mn-lt"/>
              </a:rPr>
              <a:t>etc</a:t>
            </a:r>
            <a:r>
              <a:rPr lang="en-US" sz="2000" dirty="0">
                <a:latin typeface="+mn-lt"/>
              </a:rPr>
              <a:t>)</a:t>
            </a:r>
          </a:p>
          <a:p>
            <a:pPr fontAlgn="auto">
              <a:spcBef>
                <a:spcPts val="0"/>
              </a:spcBef>
              <a:spcAft>
                <a:spcPts val="0"/>
              </a:spcAft>
              <a:defRPr/>
            </a:pPr>
            <a:r>
              <a:rPr lang="en-US" sz="2000" b="1" dirty="0">
                <a:latin typeface="+mn-lt"/>
              </a:rPr>
              <a:t> </a:t>
            </a:r>
          </a:p>
          <a:p>
            <a:pPr fontAlgn="auto">
              <a:spcBef>
                <a:spcPts val="0"/>
              </a:spcBef>
              <a:spcAft>
                <a:spcPts val="0"/>
              </a:spcAft>
              <a:defRPr/>
            </a:pPr>
            <a:r>
              <a:rPr lang="en-US" sz="2000" b="1" dirty="0">
                <a:latin typeface="+mn-lt"/>
              </a:rPr>
              <a:t>Frequency:  </a:t>
            </a:r>
          </a:p>
          <a:p>
            <a:pPr marL="285750" indent="-285750" fontAlgn="auto">
              <a:spcBef>
                <a:spcPts val="0"/>
              </a:spcBef>
              <a:spcAft>
                <a:spcPts val="0"/>
              </a:spcAft>
              <a:buFont typeface="Arial" pitchFamily="34" charset="0"/>
              <a:buChar char="•"/>
              <a:defRPr/>
            </a:pPr>
            <a:r>
              <a:rPr lang="en-US" sz="2000" dirty="0">
                <a:latin typeface="+mn-lt"/>
              </a:rPr>
              <a:t>All </a:t>
            </a:r>
            <a:r>
              <a:rPr lang="en-US" sz="2000" dirty="0">
                <a:latin typeface="+mn-lt"/>
              </a:rPr>
              <a:t>teachers and principals must receive a comprehensive evaluation at least once every four years.  </a:t>
            </a:r>
            <a:endParaRPr lang="en-US" sz="2000" dirty="0">
              <a:latin typeface="+mn-lt"/>
            </a:endParaRPr>
          </a:p>
          <a:p>
            <a:pPr marL="285750" indent="-285750" fontAlgn="auto">
              <a:spcBef>
                <a:spcPts val="0"/>
              </a:spcBef>
              <a:spcAft>
                <a:spcPts val="0"/>
              </a:spcAft>
              <a:buFont typeface="Arial" pitchFamily="34" charset="0"/>
              <a:buChar char="•"/>
              <a:defRPr/>
            </a:pPr>
            <a:r>
              <a:rPr lang="en-US" sz="2000" dirty="0">
                <a:latin typeface="+mn-lt"/>
              </a:rPr>
              <a:t>New </a:t>
            </a:r>
            <a:r>
              <a:rPr lang="en-US" sz="2000" dirty="0">
                <a:latin typeface="+mn-lt"/>
              </a:rPr>
              <a:t>teachers and principals (first 3 years) must receive an annual comprehensive evaluation as well as principals who are in their first full year at a new school </a:t>
            </a:r>
            <a:r>
              <a:rPr lang="en-US" sz="2000" dirty="0">
                <a:latin typeface="+mn-lt"/>
              </a:rPr>
              <a:t>district.</a:t>
            </a:r>
          </a:p>
          <a:p>
            <a:pPr marL="285750" indent="-285750" fontAlgn="auto">
              <a:spcBef>
                <a:spcPts val="0"/>
              </a:spcBef>
              <a:spcAft>
                <a:spcPts val="0"/>
              </a:spcAft>
              <a:buFont typeface="Arial" pitchFamily="34" charset="0"/>
              <a:buChar char="•"/>
              <a:defRPr/>
            </a:pPr>
            <a:r>
              <a:rPr lang="en-US" sz="2000" dirty="0">
                <a:latin typeface="+mn-lt"/>
              </a:rPr>
              <a:t>Teachers </a:t>
            </a:r>
            <a:r>
              <a:rPr lang="en-US" sz="2000" dirty="0">
                <a:latin typeface="+mn-lt"/>
              </a:rPr>
              <a:t>or principals receiving a Level 1 or Level 2 rating in the previous year must receive an annual comprehensive </a:t>
            </a:r>
            <a:r>
              <a:rPr lang="en-US" sz="2000" dirty="0">
                <a:latin typeface="+mn-lt"/>
              </a:rPr>
              <a:t>evaluation.</a:t>
            </a:r>
          </a:p>
          <a:p>
            <a:pPr fontAlgn="auto">
              <a:spcBef>
                <a:spcPts val="0"/>
              </a:spcBef>
              <a:spcAft>
                <a:spcPts val="0"/>
              </a:spcAft>
              <a:defRPr/>
            </a:pPr>
            <a:endParaRPr lang="en-US" sz="2000" dirty="0">
              <a:latin typeface="+mn-lt"/>
            </a:endParaRPr>
          </a:p>
          <a:p>
            <a:pPr fontAlgn="auto">
              <a:spcBef>
                <a:spcPts val="0"/>
              </a:spcBef>
              <a:spcAft>
                <a:spcPts val="0"/>
              </a:spcAft>
              <a:defRPr/>
            </a:pPr>
            <a:r>
              <a:rPr lang="en-US" sz="2000" b="1" dirty="0">
                <a:latin typeface="+mn-lt"/>
              </a:rPr>
              <a:t>Focused Evaluation (Professional Growth Option):  </a:t>
            </a:r>
            <a:r>
              <a:rPr lang="en-US" sz="2000" dirty="0">
                <a:latin typeface="+mn-lt"/>
              </a:rPr>
              <a:t>A </a:t>
            </a:r>
            <a:r>
              <a:rPr lang="en-US" sz="2000" dirty="0">
                <a:latin typeface="+mn-lt"/>
              </a:rPr>
              <a:t>focused evaluation must be performed in any year that a comprehensive evaluation is not </a:t>
            </a:r>
            <a:r>
              <a:rPr lang="en-US" sz="2000" dirty="0">
                <a:latin typeface="+mn-lt"/>
              </a:rPr>
              <a:t>scheduled.  (both teachers and principals)   </a:t>
            </a:r>
            <a:endParaRPr lang="en-US" sz="2000" dirty="0">
              <a:latin typeface="+mn-lt"/>
            </a:endParaRPr>
          </a:p>
          <a:p>
            <a:pPr fontAlgn="auto">
              <a:spcBef>
                <a:spcPts val="0"/>
              </a:spcBef>
              <a:spcAft>
                <a:spcPts val="0"/>
              </a:spcAft>
              <a:defRPr/>
            </a:pPr>
            <a:endParaRPr lang="en-US" dirty="0">
              <a:latin typeface="+mn-lt"/>
            </a:endParaRPr>
          </a:p>
        </p:txBody>
      </p:sp>
      <p:sp>
        <p:nvSpPr>
          <p:cNvPr id="4" name="TextBox 3"/>
          <p:cNvSpPr txBox="1"/>
          <p:nvPr/>
        </p:nvSpPr>
        <p:spPr>
          <a:xfrm>
            <a:off x="228600" y="152400"/>
            <a:ext cx="8610600" cy="646113"/>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600" b="1" dirty="0">
                <a:latin typeface="+mn-lt"/>
              </a:rPr>
              <a:t>Summary -  Language </a:t>
            </a:r>
            <a:r>
              <a:rPr lang="en-US" sz="3600" b="1" dirty="0">
                <a:latin typeface="+mn-lt"/>
              </a:rPr>
              <a:t>In New </a:t>
            </a:r>
            <a:r>
              <a:rPr lang="en-US" sz="3600" b="1" dirty="0">
                <a:latin typeface="+mn-lt"/>
              </a:rPr>
              <a:t>Evaluation Bill</a:t>
            </a:r>
            <a:endParaRPr lang="en-US" sz="3600" dirty="0">
              <a:latin typeface="+mn-l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extBox 1"/>
          <p:cNvSpPr txBox="1">
            <a:spLocks noChangeArrowheads="1"/>
          </p:cNvSpPr>
          <p:nvPr/>
        </p:nvSpPr>
        <p:spPr bwMode="auto">
          <a:xfrm>
            <a:off x="381000" y="1143000"/>
            <a:ext cx="8534400" cy="3078163"/>
          </a:xfrm>
          <a:prstGeom prst="rect">
            <a:avLst/>
          </a:prstGeom>
          <a:noFill/>
          <a:ln w="9525">
            <a:noFill/>
            <a:miter lim="800000"/>
            <a:headEnd/>
            <a:tailEnd/>
          </a:ln>
        </p:spPr>
        <p:txBody>
          <a:bodyPr>
            <a:spAutoFit/>
          </a:bodyPr>
          <a:lstStyle/>
          <a:p>
            <a:r>
              <a:rPr lang="en-US" b="1">
                <a:latin typeface="Calibri" pitchFamily="34" charset="0"/>
              </a:rPr>
              <a:t> </a:t>
            </a:r>
            <a:endParaRPr lang="en-US">
              <a:latin typeface="Calibri" pitchFamily="34" charset="0"/>
            </a:endParaRPr>
          </a:p>
          <a:p>
            <a:r>
              <a:rPr lang="en-US" sz="2000" b="1">
                <a:latin typeface="Calibri" pitchFamily="34" charset="0"/>
              </a:rPr>
              <a:t>Human Resource Decisions:  </a:t>
            </a:r>
            <a:r>
              <a:rPr lang="en-US" sz="2000">
                <a:latin typeface="Calibri" pitchFamily="34" charset="0"/>
              </a:rPr>
              <a:t>Beginning with the 2015-16 school year, evaluation results for certificated classroom teachers and principals will be used as one of multiple factors in making human resource and personnel decisions.  </a:t>
            </a:r>
          </a:p>
          <a:p>
            <a:endParaRPr lang="en-US" sz="2000">
              <a:latin typeface="Calibri" pitchFamily="34" charset="0"/>
            </a:endParaRPr>
          </a:p>
          <a:p>
            <a:pPr lvl="1"/>
            <a:r>
              <a:rPr lang="en-US" sz="2000">
                <a:latin typeface="Calibri" pitchFamily="34" charset="0"/>
              </a:rPr>
              <a:t>staff assignment, reduction in force,   transfer</a:t>
            </a:r>
          </a:p>
          <a:p>
            <a:pPr lvl="1"/>
            <a:r>
              <a:rPr lang="en-US" sz="2000">
                <a:latin typeface="Calibri" pitchFamily="34" charset="0"/>
              </a:rPr>
              <a:t>Evaluation results must be a factor but details go through the collective bargaining process</a:t>
            </a:r>
          </a:p>
          <a:p>
            <a:pPr lvl="1"/>
            <a:r>
              <a:rPr lang="en-US">
                <a:latin typeface="Calibri" pitchFamily="34" charset="0"/>
              </a:rPr>
              <a:t> </a:t>
            </a:r>
          </a:p>
          <a:p>
            <a:endParaRPr lang="en-US">
              <a:latin typeface="Calibri" pitchFamily="34" charset="0"/>
            </a:endParaRPr>
          </a:p>
        </p:txBody>
      </p:sp>
      <p:sp>
        <p:nvSpPr>
          <p:cNvPr id="3" name="TextBox 2"/>
          <p:cNvSpPr txBox="1"/>
          <p:nvPr/>
        </p:nvSpPr>
        <p:spPr>
          <a:xfrm>
            <a:off x="346075" y="3984625"/>
            <a:ext cx="8229600" cy="1876425"/>
          </a:xfrm>
          <a:prstGeom prst="rect">
            <a:avLst/>
          </a:prstGeom>
          <a:noFill/>
        </p:spPr>
        <p:txBody>
          <a:bodyPr>
            <a:spAutoFit/>
          </a:bodyPr>
          <a:lstStyle/>
          <a:p>
            <a:pPr fontAlgn="auto">
              <a:spcBef>
                <a:spcPts val="0"/>
              </a:spcBef>
              <a:spcAft>
                <a:spcPts val="0"/>
              </a:spcAft>
              <a:defRPr/>
            </a:pPr>
            <a:r>
              <a:rPr lang="en-US" sz="2000" b="1" dirty="0">
                <a:latin typeface="+mn-lt"/>
              </a:rPr>
              <a:t>Professional Development &amp; Training</a:t>
            </a:r>
            <a:endParaRPr lang="en-US" sz="2000" dirty="0">
              <a:latin typeface="+mn-lt"/>
            </a:endParaRPr>
          </a:p>
          <a:p>
            <a:pPr marL="285750" indent="-285750" fontAlgn="auto">
              <a:spcBef>
                <a:spcPts val="0"/>
              </a:spcBef>
              <a:spcAft>
                <a:spcPts val="0"/>
              </a:spcAft>
              <a:buFont typeface="Arial" pitchFamily="34" charset="0"/>
              <a:buChar char="•"/>
              <a:defRPr/>
            </a:pPr>
            <a:r>
              <a:rPr lang="en-US" sz="2000" dirty="0">
                <a:latin typeface="+mn-lt"/>
              </a:rPr>
              <a:t>Principals and administrators must receive professional development </a:t>
            </a:r>
            <a:r>
              <a:rPr lang="en-US" sz="2000" dirty="0">
                <a:latin typeface="+mn-lt"/>
              </a:rPr>
              <a:t>prior </a:t>
            </a:r>
            <a:r>
              <a:rPr lang="en-US" sz="2000" dirty="0">
                <a:latin typeface="+mn-lt"/>
              </a:rPr>
              <a:t>to evaluating teachers and principals </a:t>
            </a:r>
            <a:r>
              <a:rPr lang="en-US" sz="2000" dirty="0">
                <a:latin typeface="+mn-lt"/>
              </a:rPr>
              <a:t> </a:t>
            </a:r>
          </a:p>
          <a:p>
            <a:pPr fontAlgn="auto">
              <a:spcBef>
                <a:spcPts val="0"/>
              </a:spcBef>
              <a:spcAft>
                <a:spcPts val="0"/>
              </a:spcAft>
              <a:defRPr/>
            </a:pPr>
            <a:endParaRPr lang="en-US" sz="2000" dirty="0">
              <a:latin typeface="+mn-lt"/>
            </a:endParaRPr>
          </a:p>
          <a:p>
            <a:pPr fontAlgn="auto">
              <a:spcBef>
                <a:spcPts val="0"/>
              </a:spcBef>
              <a:spcAft>
                <a:spcPts val="0"/>
              </a:spcAft>
              <a:defRPr/>
            </a:pPr>
            <a:r>
              <a:rPr lang="en-US" dirty="0">
                <a:latin typeface="+mn-lt"/>
              </a:rPr>
              <a:t> </a:t>
            </a:r>
            <a:endParaRPr lang="en-US" dirty="0">
              <a:latin typeface="+mn-lt"/>
            </a:endParaRPr>
          </a:p>
          <a:p>
            <a:pPr fontAlgn="auto">
              <a:spcBef>
                <a:spcPts val="0"/>
              </a:spcBef>
              <a:spcAft>
                <a:spcPts val="0"/>
              </a:spcAft>
              <a:defRPr/>
            </a:pPr>
            <a:endParaRPr lang="en-US" dirty="0">
              <a:latin typeface="+mn-lt"/>
            </a:endParaRPr>
          </a:p>
        </p:txBody>
      </p:sp>
      <p:sp>
        <p:nvSpPr>
          <p:cNvPr id="5" name="TextBox 4"/>
          <p:cNvSpPr txBox="1"/>
          <p:nvPr/>
        </p:nvSpPr>
        <p:spPr>
          <a:xfrm>
            <a:off x="250825" y="228600"/>
            <a:ext cx="8664575" cy="646113"/>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600" b="1" dirty="0">
                <a:latin typeface="+mn-lt"/>
              </a:rPr>
              <a:t>Summary -  Language </a:t>
            </a:r>
            <a:r>
              <a:rPr lang="en-US" sz="3600" b="1" dirty="0">
                <a:latin typeface="+mn-lt"/>
              </a:rPr>
              <a:t>In New </a:t>
            </a:r>
            <a:r>
              <a:rPr lang="en-US" sz="3600" b="1" dirty="0">
                <a:latin typeface="+mn-lt"/>
              </a:rPr>
              <a:t>Evaluation Bill</a:t>
            </a:r>
            <a:endParaRPr lang="en-US" sz="3600" dirty="0">
              <a:latin typeface="+mn-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2" descr="http://usingdata.files.wordpress.com/2010/01/fotolia_3899081_xs2.jpg"/>
          <p:cNvPicPr>
            <a:picLocks noChangeAspect="1" noChangeArrowheads="1"/>
          </p:cNvPicPr>
          <p:nvPr/>
        </p:nvPicPr>
        <p:blipFill>
          <a:blip r:embed="rId2"/>
          <a:srcRect l="2730" t="4469" r="871" b="5547"/>
          <a:stretch>
            <a:fillRect/>
          </a:stretch>
        </p:blipFill>
        <p:spPr bwMode="auto">
          <a:xfrm>
            <a:off x="479425" y="76200"/>
            <a:ext cx="8435975" cy="6778625"/>
          </a:xfrm>
          <a:prstGeom prst="rect">
            <a:avLst/>
          </a:prstGeom>
          <a:noFill/>
          <a:ln w="9525">
            <a:noFill/>
            <a:miter lim="800000"/>
            <a:headEnd/>
            <a:tailEnd/>
          </a:ln>
        </p:spPr>
      </p:pic>
      <p:pic>
        <p:nvPicPr>
          <p:cNvPr id="70658" name="Picture 2" descr="http://spinsucks.com/wp-content/uploads/2011/05/Questions.jpg"/>
          <p:cNvPicPr>
            <a:picLocks noChangeAspect="1" noChangeArrowheads="1"/>
          </p:cNvPicPr>
          <p:nvPr/>
        </p:nvPicPr>
        <p:blipFill>
          <a:blip r:embed="rId3"/>
          <a:srcRect/>
          <a:stretch>
            <a:fillRect/>
          </a:stretch>
        </p:blipFill>
        <p:spPr bwMode="auto">
          <a:xfrm>
            <a:off x="3921125" y="685800"/>
            <a:ext cx="2174875" cy="2017713"/>
          </a:xfrm>
          <a:prstGeom prst="rect">
            <a:avLst/>
          </a:prstGeom>
          <a:noFill/>
          <a:ln w="9525">
            <a:noFill/>
            <a:miter lim="800000"/>
            <a:headEnd/>
            <a:tailEnd/>
          </a:ln>
        </p:spPr>
      </p:pic>
      <p:sp>
        <p:nvSpPr>
          <p:cNvPr id="3" name="TextBox 2"/>
          <p:cNvSpPr txBox="1"/>
          <p:nvPr/>
        </p:nvSpPr>
        <p:spPr>
          <a:xfrm>
            <a:off x="4495800" y="5954713"/>
            <a:ext cx="4419600" cy="646112"/>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600" b="1" dirty="0">
                <a:latin typeface="+mn-lt"/>
              </a:rPr>
              <a:t>Questions</a:t>
            </a:r>
            <a:endParaRPr lang="en-US" sz="3600" dirty="0">
              <a:latin typeface="+mn-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152400" y="-38100"/>
            <a:ext cx="8839200" cy="800100"/>
          </a:xfrm>
          <a:prstGeom prst="rect">
            <a:avLst/>
          </a:prstGeom>
          <a:noFill/>
          <a:ln w="9525">
            <a:noFill/>
            <a:miter lim="800000"/>
            <a:headEnd/>
            <a:tailEnd/>
          </a:ln>
        </p:spPr>
        <p:txBody>
          <a:bodyPr anchor="ctr">
            <a:spAutoFit/>
          </a:bodyPr>
          <a:lstStyle/>
          <a:p>
            <a:r>
              <a:rPr lang="en-US" sz="2800" b="1">
                <a:latin typeface="Calibri" pitchFamily="34" charset="0"/>
                <a:ea typeface="Calibri" pitchFamily="34" charset="0"/>
                <a:cs typeface="Times New Roman" pitchFamily="18" charset="0"/>
              </a:rPr>
              <a:t>Teacher and Principal Evaluation Local and State Decisions </a:t>
            </a:r>
            <a:endParaRPr lang="en-US" sz="1100">
              <a:ea typeface="Calibri" pitchFamily="34" charset="0"/>
              <a:cs typeface="Arial" charset="0"/>
            </a:endParaRPr>
          </a:p>
          <a:p>
            <a:pPr eaLnBrk="0" hangingPunct="0"/>
            <a:endParaRPr lang="en-US">
              <a:ea typeface="Calibri" pitchFamily="34" charset="0"/>
              <a:cs typeface="Arial" charset="0"/>
            </a:endParaRPr>
          </a:p>
        </p:txBody>
      </p:sp>
      <p:graphicFrame>
        <p:nvGraphicFramePr>
          <p:cNvPr id="4" name="Table 3"/>
          <p:cNvGraphicFramePr>
            <a:graphicFrameLocks noGrp="1"/>
          </p:cNvGraphicFramePr>
          <p:nvPr/>
        </p:nvGraphicFramePr>
        <p:xfrm>
          <a:off x="31750" y="533400"/>
          <a:ext cx="9036050" cy="6218238"/>
        </p:xfrm>
        <a:graphic>
          <a:graphicData uri="http://schemas.openxmlformats.org/drawingml/2006/table">
            <a:tbl>
              <a:tblPr firstRow="1" firstCol="1" bandRow="1">
                <a:tableStyleId>{5C22544A-7EE6-4342-B048-85BDC9FD1C3A}</a:tableStyleId>
              </a:tblPr>
              <a:tblGrid>
                <a:gridCol w="1438771"/>
                <a:gridCol w="2193429"/>
                <a:gridCol w="2510057"/>
                <a:gridCol w="2893948"/>
              </a:tblGrid>
              <a:tr h="679823">
                <a:tc>
                  <a:txBody>
                    <a:bodyPr/>
                    <a:lstStyle/>
                    <a:p>
                      <a:pPr marL="0" marR="0" algn="ctr">
                        <a:spcBef>
                          <a:spcPts val="0"/>
                        </a:spcBef>
                        <a:spcAft>
                          <a:spcPts val="0"/>
                        </a:spcAft>
                      </a:pPr>
                      <a:r>
                        <a:rPr lang="en-US" sz="2400" dirty="0">
                          <a:effectLst/>
                        </a:rPr>
                        <a:t>Items</a:t>
                      </a:r>
                      <a:endParaRPr lang="en-US" sz="1800" dirty="0">
                        <a:effectLst/>
                      </a:endParaRPr>
                    </a:p>
                    <a:p>
                      <a:pPr marL="0" marR="0" algn="ctr">
                        <a:spcBef>
                          <a:spcPts val="0"/>
                        </a:spcBef>
                        <a:spcAft>
                          <a:spcPts val="0"/>
                        </a:spcAft>
                      </a:pPr>
                      <a:r>
                        <a:rPr lang="en-US" sz="2400" dirty="0">
                          <a:effectLst/>
                        </a:rPr>
                        <a:t> </a:t>
                      </a:r>
                      <a:endParaRPr lang="en-US" sz="1800" dirty="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400">
                          <a:effectLst/>
                        </a:rPr>
                        <a:t>State Decisions</a:t>
                      </a:r>
                      <a:endParaRPr lang="en-US" sz="18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400" dirty="0">
                          <a:effectLst/>
                        </a:rPr>
                        <a:t>Local Decisions</a:t>
                      </a:r>
                      <a:endParaRPr lang="en-US" sz="1800" dirty="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400">
                          <a:effectLst/>
                        </a:rPr>
                        <a:t>Notes</a:t>
                      </a:r>
                      <a:endParaRPr lang="en-US" sz="1800">
                        <a:effectLst/>
                        <a:latin typeface="Calibri"/>
                        <a:ea typeface="Calibri"/>
                        <a:cs typeface="Times New Roman"/>
                      </a:endParaRPr>
                    </a:p>
                  </a:txBody>
                  <a:tcPr marL="68580" marR="68580" marT="0" marB="0"/>
                </a:tc>
              </a:tr>
              <a:tr h="1068293">
                <a:tc>
                  <a:txBody>
                    <a:bodyPr/>
                    <a:lstStyle/>
                    <a:p>
                      <a:pPr marL="0" marR="0">
                        <a:spcBef>
                          <a:spcPts val="0"/>
                        </a:spcBef>
                        <a:spcAft>
                          <a:spcPts val="0"/>
                        </a:spcAft>
                      </a:pPr>
                      <a:r>
                        <a:rPr lang="en-US" sz="1800">
                          <a:effectLst/>
                        </a:rPr>
                        <a:t>New Evaluation System</a:t>
                      </a:r>
                    </a:p>
                    <a:p>
                      <a:pPr marL="0" marR="0">
                        <a:spcBef>
                          <a:spcPts val="0"/>
                        </a:spcBef>
                        <a:spcAft>
                          <a:spcPts val="0"/>
                        </a:spcAft>
                      </a:pPr>
                      <a:r>
                        <a:rPr lang="en-US" sz="1800">
                          <a:effectLst/>
                        </a:rPr>
                        <a:t>ESSB 5895</a:t>
                      </a:r>
                    </a:p>
                    <a:p>
                      <a:pPr marL="0" marR="0">
                        <a:spcBef>
                          <a:spcPts val="0"/>
                        </a:spcBef>
                        <a:spcAft>
                          <a:spcPts val="0"/>
                        </a:spcAft>
                      </a:pPr>
                      <a:r>
                        <a:rPr lang="en-US" sz="1800">
                          <a:effectLst/>
                        </a:rPr>
                        <a:t>28A.405.100</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a:effectLst/>
                        </a:rPr>
                        <a:t>Defined by state</a:t>
                      </a:r>
                    </a:p>
                    <a:p>
                      <a:pPr marL="0" marR="0">
                        <a:spcBef>
                          <a:spcPts val="0"/>
                        </a:spcBef>
                        <a:spcAft>
                          <a:spcPts val="0"/>
                        </a:spcAft>
                      </a:pPr>
                      <a:r>
                        <a:rPr lang="en-US" sz="1800">
                          <a:effectLst/>
                        </a:rPr>
                        <a:t> </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a:effectLst/>
                        </a:rPr>
                        <a:t>No changes to ESAs and classified staff evaluation . . . continue to locally bargain </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a:effectLst/>
                        </a:rPr>
                        <a:t>For Classroom teachers and building principals and assistant principals.  Does not impact ESAs and Classified staff</a:t>
                      </a:r>
                      <a:endParaRPr lang="en-US" sz="1800">
                        <a:effectLst/>
                        <a:latin typeface="Calibri"/>
                        <a:ea typeface="Calibri"/>
                        <a:cs typeface="Times New Roman"/>
                      </a:endParaRPr>
                    </a:p>
                  </a:txBody>
                  <a:tcPr marL="68580" marR="68580" marT="0" marB="0"/>
                </a:tc>
              </a:tr>
              <a:tr h="1869515">
                <a:tc>
                  <a:txBody>
                    <a:bodyPr/>
                    <a:lstStyle/>
                    <a:p>
                      <a:pPr marL="0" marR="0">
                        <a:spcBef>
                          <a:spcPts val="0"/>
                        </a:spcBef>
                        <a:spcAft>
                          <a:spcPts val="0"/>
                        </a:spcAft>
                      </a:pPr>
                      <a:r>
                        <a:rPr lang="en-US" sz="1800">
                          <a:effectLst/>
                        </a:rPr>
                        <a:t>Adoption Date and Transition</a:t>
                      </a:r>
                    </a:p>
                    <a:p>
                      <a:pPr marL="0" marR="0">
                        <a:spcBef>
                          <a:spcPts val="0"/>
                        </a:spcBef>
                        <a:spcAft>
                          <a:spcPts val="0"/>
                        </a:spcAft>
                      </a:pPr>
                      <a:r>
                        <a:rPr lang="en-US" sz="1800">
                          <a:effectLst/>
                        </a:rPr>
                        <a:t>Section 1, 7 (c)</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a:effectLst/>
                        </a:rPr>
                        <a:t>All districts must begin implementation in 2013-14 school year and be fully implemented by 2016</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a:effectLst/>
                        </a:rPr>
                        <a:t>Requires provisional or probationary teachers, and principals with fewer than 3 years of  experience, unsatisfactory performance, or new to the district to be transitioned first.  Nothing prevents earlier transition.</a:t>
                      </a:r>
                    </a:p>
                    <a:p>
                      <a:pPr marL="0" marR="0">
                        <a:spcBef>
                          <a:spcPts val="0"/>
                        </a:spcBef>
                        <a:spcAft>
                          <a:spcPts val="0"/>
                        </a:spcAft>
                      </a:pPr>
                      <a:r>
                        <a:rPr lang="en-US" sz="1800">
                          <a:effectLst/>
                        </a:rPr>
                        <a:t> </a:t>
                      </a:r>
                      <a:endParaRPr lang="en-US" sz="1800">
                        <a:effectLst/>
                        <a:latin typeface="Calibri"/>
                        <a:ea typeface="Calibri"/>
                        <a:cs typeface="Times New Roman"/>
                      </a:endParaRPr>
                    </a:p>
                  </a:txBody>
                  <a:tcPr marL="68580" marR="68580" marT="0" marB="0"/>
                </a:tc>
              </a:tr>
              <a:tr h="1335368">
                <a:tc>
                  <a:txBody>
                    <a:bodyPr/>
                    <a:lstStyle/>
                    <a:p>
                      <a:pPr marL="0" marR="0">
                        <a:spcBef>
                          <a:spcPts val="0"/>
                        </a:spcBef>
                        <a:spcAft>
                          <a:spcPts val="0"/>
                        </a:spcAft>
                      </a:pPr>
                      <a:r>
                        <a:rPr lang="en-US" sz="1800">
                          <a:effectLst/>
                        </a:rPr>
                        <a:t>Criteria </a:t>
                      </a:r>
                    </a:p>
                    <a:p>
                      <a:pPr marL="0" marR="0">
                        <a:spcBef>
                          <a:spcPts val="0"/>
                        </a:spcBef>
                        <a:spcAft>
                          <a:spcPts val="0"/>
                        </a:spcAft>
                      </a:pPr>
                      <a:r>
                        <a:rPr lang="en-US" sz="1800">
                          <a:effectLst/>
                        </a:rPr>
                        <a:t>Section 1, 2 (b)</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a:effectLst/>
                        </a:rPr>
                        <a:t>Defined by state</a:t>
                      </a:r>
                    </a:p>
                    <a:p>
                      <a:pPr marL="0" marR="0">
                        <a:spcBef>
                          <a:spcPts val="0"/>
                        </a:spcBef>
                        <a:spcAft>
                          <a:spcPts val="0"/>
                        </a:spcAft>
                      </a:pPr>
                      <a:r>
                        <a:rPr lang="en-US" sz="1800">
                          <a:effectLst/>
                        </a:rPr>
                        <a:t>8 Criteria (Principal and Teacher)</a:t>
                      </a:r>
                    </a:p>
                    <a:p>
                      <a:pPr marL="0" marR="0">
                        <a:spcBef>
                          <a:spcPts val="0"/>
                        </a:spcBef>
                        <a:spcAft>
                          <a:spcPts val="0"/>
                        </a:spcAft>
                      </a:pPr>
                      <a:r>
                        <a:rPr lang="en-US" sz="1800">
                          <a:effectLst/>
                        </a:rPr>
                        <a:t>Must score the 8 criteria </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a:effectLst/>
                        </a:rPr>
                        <a:t> </a:t>
                      </a:r>
                      <a:endParaRPr lang="en-US" sz="1800">
                        <a:effectLst/>
                        <a:latin typeface="Calibri"/>
                        <a:ea typeface="Calibri"/>
                        <a:cs typeface="Times New Roman"/>
                      </a:endParaRPr>
                    </a:p>
                  </a:txBody>
                  <a:tcPr marL="68580" marR="68580" marT="0" marB="0"/>
                </a:tc>
                <a:tc>
                  <a:txBody>
                    <a:bodyPr/>
                    <a:lstStyle/>
                    <a:p>
                      <a:pPr marL="0" marR="0">
                        <a:spcBef>
                          <a:spcPts val="0"/>
                        </a:spcBef>
                        <a:spcAft>
                          <a:spcPts val="0"/>
                        </a:spcAft>
                      </a:pPr>
                      <a:r>
                        <a:rPr lang="en-US" sz="1800" dirty="0">
                          <a:effectLst/>
                        </a:rPr>
                        <a:t>Must use exact wording and labels (unsatisfactory, basic, proficient, distinguished).  Evaluations assess all 8 criteria</a:t>
                      </a:r>
                    </a:p>
                    <a:p>
                      <a:pPr marL="0" marR="0">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Box 1"/>
          <p:cNvSpPr txBox="1">
            <a:spLocks noChangeArrowheads="1"/>
          </p:cNvSpPr>
          <p:nvPr/>
        </p:nvSpPr>
        <p:spPr bwMode="auto">
          <a:xfrm>
            <a:off x="152400" y="1981200"/>
            <a:ext cx="8229600" cy="3354388"/>
          </a:xfrm>
          <a:prstGeom prst="rect">
            <a:avLst/>
          </a:prstGeom>
          <a:noFill/>
          <a:ln w="9525">
            <a:noFill/>
            <a:miter lim="800000"/>
            <a:headEnd/>
            <a:tailEnd/>
          </a:ln>
        </p:spPr>
        <p:txBody>
          <a:bodyPr>
            <a:spAutoFit/>
          </a:bodyPr>
          <a:lstStyle/>
          <a:p>
            <a:pPr algn="ctr"/>
            <a:r>
              <a:rPr lang="en-US" sz="3200" b="1">
                <a:latin typeface="Calibri" pitchFamily="34" charset="0"/>
                <a:hlinkClick r:id="rId2" action="ppaction://hlinkfile"/>
              </a:rPr>
              <a:t>FAQ on Teacher Evaluation      </a:t>
            </a:r>
            <a:endParaRPr lang="en-US" sz="3200">
              <a:latin typeface="Calibri" pitchFamily="34" charset="0"/>
            </a:endParaRPr>
          </a:p>
          <a:p>
            <a:r>
              <a:rPr lang="en-US" b="1">
                <a:latin typeface="Calibri" pitchFamily="34" charset="0"/>
              </a:rPr>
              <a:t> </a:t>
            </a:r>
            <a:endParaRPr lang="en-US">
              <a:latin typeface="Calibri" pitchFamily="34" charset="0"/>
            </a:endParaRPr>
          </a:p>
          <a:p>
            <a:r>
              <a:rPr lang="en-US" b="1">
                <a:latin typeface="Calibri" pitchFamily="34" charset="0"/>
              </a:rPr>
              <a:t>This document is in response to questions that we received at evaluation trainings throughout the year.       We will continue to update this document as information is clarified.  Please don’t hesitate to contact us if you have additional questions or concerns about teacher evaluation in your district.  </a:t>
            </a:r>
            <a:endParaRPr lang="en-US">
              <a:latin typeface="Calibri" pitchFamily="34" charset="0"/>
            </a:endParaRPr>
          </a:p>
          <a:p>
            <a:endParaRPr lang="en-US">
              <a:latin typeface="Calibri" pitchFamily="34" charset="0"/>
            </a:endParaRPr>
          </a:p>
          <a:p>
            <a:r>
              <a:rPr lang="en-US">
                <a:latin typeface="Calibri" pitchFamily="34" charset="0"/>
              </a:rPr>
              <a:t> </a:t>
            </a:r>
            <a:r>
              <a:rPr lang="en-US" b="1" u="sng">
                <a:latin typeface="Calibri" pitchFamily="34" charset="0"/>
                <a:hlinkClick r:id="rId3" action="ppaction://hlinkfile"/>
              </a:rPr>
              <a:t>What student growth data is used in the new evaluation systems?  </a:t>
            </a:r>
            <a:endParaRPr lang="en-US">
              <a:latin typeface="Calibri" pitchFamily="34" charset="0"/>
            </a:endParaRPr>
          </a:p>
          <a:p>
            <a:r>
              <a:rPr lang="en-US" b="1">
                <a:latin typeface="Calibri" pitchFamily="34" charset="0"/>
              </a:rPr>
              <a:t> </a:t>
            </a:r>
            <a:endParaRPr lang="en-US">
              <a:latin typeface="Calibri" pitchFamily="34" charset="0"/>
            </a:endParaRPr>
          </a:p>
          <a:p>
            <a:r>
              <a:rPr lang="en-US" b="1">
                <a:latin typeface="Calibri" pitchFamily="34" charset="0"/>
              </a:rPr>
              <a:t> </a:t>
            </a:r>
            <a:r>
              <a:rPr lang="en-US" b="1" u="sng">
                <a:latin typeface="Calibri" pitchFamily="34" charset="0"/>
                <a:hlinkClick r:id="rId4" action="ppaction://hlinkfile"/>
              </a:rPr>
              <a:t>How will a final summative score be calculated?</a:t>
            </a:r>
            <a:endParaRPr lang="en-US">
              <a:latin typeface="Calibri" pitchFamily="34" charset="0"/>
            </a:endParaRPr>
          </a:p>
          <a:p>
            <a:endParaRPr lang="en-US">
              <a:latin typeface="Calibri" pitchFamily="34" charset="0"/>
            </a:endParaRPr>
          </a:p>
        </p:txBody>
      </p:sp>
      <p:pic>
        <p:nvPicPr>
          <p:cNvPr id="72706" name="Picture 2" descr="http://www.andexteriors.com/images/faqs.jpg"/>
          <p:cNvPicPr>
            <a:picLocks noChangeAspect="1" noChangeArrowheads="1"/>
          </p:cNvPicPr>
          <p:nvPr/>
        </p:nvPicPr>
        <p:blipFill>
          <a:blip r:embed="rId5"/>
          <a:srcRect/>
          <a:stretch>
            <a:fillRect/>
          </a:stretch>
        </p:blipFill>
        <p:spPr bwMode="auto">
          <a:xfrm>
            <a:off x="5322888" y="4411663"/>
            <a:ext cx="3762375" cy="2809875"/>
          </a:xfrm>
          <a:prstGeom prst="rect">
            <a:avLst/>
          </a:prstGeom>
          <a:noFill/>
          <a:ln w="9525">
            <a:noFill/>
            <a:miter lim="800000"/>
            <a:headEnd/>
            <a:tailEnd/>
          </a:ln>
        </p:spPr>
      </p:pic>
      <p:pic>
        <p:nvPicPr>
          <p:cNvPr id="72707" name="Picture 4" descr="http://www.dreamstime.com/dice-faq-icon-thumb15512606.jpg"/>
          <p:cNvPicPr>
            <a:picLocks noChangeAspect="1" noChangeArrowheads="1"/>
          </p:cNvPicPr>
          <p:nvPr/>
        </p:nvPicPr>
        <p:blipFill>
          <a:blip r:embed="rId6"/>
          <a:srcRect l="7887" t="5634" r="13014" b="12338"/>
          <a:stretch>
            <a:fillRect/>
          </a:stretch>
        </p:blipFill>
        <p:spPr bwMode="auto">
          <a:xfrm>
            <a:off x="7165975" y="90488"/>
            <a:ext cx="1905000" cy="1974850"/>
          </a:xfrm>
          <a:prstGeom prst="rect">
            <a:avLst/>
          </a:prstGeom>
          <a:noFill/>
          <a:ln w="9525">
            <a:noFill/>
            <a:miter lim="800000"/>
            <a:headEnd/>
            <a:tailEnd/>
          </a:ln>
        </p:spPr>
      </p:pic>
      <p:pic>
        <p:nvPicPr>
          <p:cNvPr id="72708" name="Picture 6" descr="http://www.ohiodc.org/faq/SiteAssets/SitePages/Home/faq.jpg"/>
          <p:cNvPicPr>
            <a:picLocks noChangeAspect="1" noChangeArrowheads="1"/>
          </p:cNvPicPr>
          <p:nvPr/>
        </p:nvPicPr>
        <p:blipFill>
          <a:blip r:embed="rId7"/>
          <a:srcRect/>
          <a:stretch>
            <a:fillRect/>
          </a:stretch>
        </p:blipFill>
        <p:spPr bwMode="auto">
          <a:xfrm>
            <a:off x="0" y="-15875"/>
            <a:ext cx="1703388" cy="2185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a:hlinkClick r:id="rId2"/>
          </p:cNvPr>
          <p:cNvPicPr>
            <a:picLocks noChangeAspect="1" noChangeArrowheads="1"/>
          </p:cNvPicPr>
          <p:nvPr/>
        </p:nvPicPr>
        <p:blipFill>
          <a:blip r:embed="rId3"/>
          <a:srcRect l="7304" t="19939" r="8218" b="7002"/>
          <a:stretch>
            <a:fillRect/>
          </a:stretch>
        </p:blipFill>
        <p:spPr bwMode="auto">
          <a:xfrm>
            <a:off x="22225" y="809625"/>
            <a:ext cx="9121775" cy="6011863"/>
          </a:xfrm>
          <a:prstGeom prst="rect">
            <a:avLst/>
          </a:prstGeom>
          <a:noFill/>
          <a:ln w="9525">
            <a:noFill/>
            <a:miter lim="800000"/>
            <a:headEnd/>
            <a:tailEnd/>
          </a:ln>
        </p:spPr>
      </p:pic>
      <p:sp>
        <p:nvSpPr>
          <p:cNvPr id="3" name="TextBox 2"/>
          <p:cNvSpPr txBox="1"/>
          <p:nvPr/>
        </p:nvSpPr>
        <p:spPr>
          <a:xfrm>
            <a:off x="762000" y="76200"/>
            <a:ext cx="7620000" cy="646113"/>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3600" b="1" dirty="0" err="1">
                <a:latin typeface="+mn-lt"/>
              </a:rPr>
              <a:t>eVAL</a:t>
            </a:r>
            <a:r>
              <a:rPr lang="en-US" sz="3600" b="1" dirty="0">
                <a:latin typeface="+mn-lt"/>
              </a:rPr>
              <a:t> Washington</a:t>
            </a:r>
            <a:endParaRPr lang="en-US" sz="3600" b="1" dirty="0">
              <a:latin typeface="+mn-l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685800"/>
            <a:ext cx="8763000" cy="6002338"/>
          </a:xfrm>
          <a:prstGeom prst="rect">
            <a:avLst/>
          </a:prstGeom>
        </p:spPr>
        <p:txBody>
          <a:bodyPr>
            <a:spAutoFit/>
          </a:bodyPr>
          <a:lstStyle/>
          <a:p>
            <a:pPr fontAlgn="auto">
              <a:spcBef>
                <a:spcPts val="0"/>
              </a:spcBef>
              <a:spcAft>
                <a:spcPts val="0"/>
              </a:spcAft>
              <a:defRPr/>
            </a:pPr>
            <a:r>
              <a:rPr lang="en-US" dirty="0">
                <a:latin typeface="+mn-lt"/>
              </a:rPr>
              <a:t> </a:t>
            </a:r>
            <a:r>
              <a:rPr lang="en-US" sz="2400" dirty="0">
                <a:latin typeface="+mn-lt"/>
              </a:rPr>
              <a:t>The link to the sandbox is:  </a:t>
            </a:r>
            <a:r>
              <a:rPr lang="en-US" sz="2400" u="sng" dirty="0">
                <a:latin typeface="+mn-lt"/>
                <a:hlinkClick r:id="rId2"/>
              </a:rPr>
              <a:t>http://sandbox.eval-wa.org</a:t>
            </a:r>
            <a:endParaRPr lang="en-US" sz="2400" dirty="0">
              <a:latin typeface="+mn-lt"/>
            </a:endParaRPr>
          </a:p>
          <a:p>
            <a:pPr fontAlgn="auto">
              <a:spcBef>
                <a:spcPts val="0"/>
              </a:spcBef>
              <a:spcAft>
                <a:spcPts val="0"/>
              </a:spcAft>
              <a:defRPr/>
            </a:pPr>
            <a:endParaRPr lang="en-US" sz="2400" b="1" dirty="0">
              <a:latin typeface="+mn-lt"/>
            </a:endParaRPr>
          </a:p>
          <a:p>
            <a:pPr fontAlgn="auto">
              <a:spcBef>
                <a:spcPts val="0"/>
              </a:spcBef>
              <a:spcAft>
                <a:spcPts val="0"/>
              </a:spcAft>
              <a:defRPr/>
            </a:pPr>
            <a:r>
              <a:rPr lang="en-US" sz="2400" b="1" dirty="0">
                <a:latin typeface="+mn-lt"/>
              </a:rPr>
              <a:t>Login </a:t>
            </a:r>
            <a:r>
              <a:rPr lang="en-US" sz="2400" b="1" dirty="0">
                <a:latin typeface="+mn-lt"/>
              </a:rPr>
              <a:t>is:</a:t>
            </a:r>
            <a:endParaRPr lang="en-US" sz="2400" dirty="0">
              <a:latin typeface="+mn-lt"/>
            </a:endParaRPr>
          </a:p>
          <a:p>
            <a:pPr fontAlgn="auto">
              <a:spcBef>
                <a:spcPts val="0"/>
              </a:spcBef>
              <a:spcAft>
                <a:spcPts val="0"/>
              </a:spcAft>
              <a:defRPr/>
            </a:pPr>
            <a:r>
              <a:rPr lang="en-US" sz="2400" dirty="0">
                <a:latin typeface="+mn-lt"/>
              </a:rPr>
              <a:t>District Administrator:  Everett </a:t>
            </a:r>
            <a:r>
              <a:rPr lang="en-US" sz="2400" dirty="0" err="1">
                <a:latin typeface="+mn-lt"/>
              </a:rPr>
              <a:t>sd</a:t>
            </a:r>
            <a:r>
              <a:rPr lang="en-US" sz="2400" dirty="0">
                <a:latin typeface="+mn-lt"/>
              </a:rPr>
              <a:t> da</a:t>
            </a:r>
          </a:p>
          <a:p>
            <a:pPr fontAlgn="auto">
              <a:spcBef>
                <a:spcPts val="0"/>
              </a:spcBef>
              <a:spcAft>
                <a:spcPts val="0"/>
              </a:spcAft>
              <a:defRPr/>
            </a:pPr>
            <a:r>
              <a:rPr lang="en-US" sz="2400" dirty="0">
                <a:latin typeface="+mn-lt"/>
              </a:rPr>
              <a:t>District Evaluator:  Everett </a:t>
            </a:r>
            <a:r>
              <a:rPr lang="en-US" sz="2400" dirty="0" err="1">
                <a:latin typeface="+mn-lt"/>
              </a:rPr>
              <a:t>sd</a:t>
            </a:r>
            <a:r>
              <a:rPr lang="en-US" sz="2400" dirty="0">
                <a:latin typeface="+mn-lt"/>
              </a:rPr>
              <a:t> de</a:t>
            </a:r>
          </a:p>
          <a:p>
            <a:pPr fontAlgn="auto">
              <a:spcBef>
                <a:spcPts val="0"/>
              </a:spcBef>
              <a:spcAft>
                <a:spcPts val="0"/>
              </a:spcAft>
              <a:defRPr/>
            </a:pPr>
            <a:r>
              <a:rPr lang="en-US" sz="2400" dirty="0">
                <a:latin typeface="+mn-lt"/>
              </a:rPr>
              <a:t>District wide teacher evaluator:  Everett </a:t>
            </a:r>
            <a:r>
              <a:rPr lang="en-US" sz="2400" dirty="0" err="1">
                <a:latin typeface="+mn-lt"/>
              </a:rPr>
              <a:t>sd</a:t>
            </a:r>
            <a:r>
              <a:rPr lang="en-US" sz="2400" dirty="0">
                <a:latin typeface="+mn-lt"/>
              </a:rPr>
              <a:t> </a:t>
            </a:r>
            <a:r>
              <a:rPr lang="en-US" sz="2400" dirty="0" err="1">
                <a:latin typeface="+mn-lt"/>
              </a:rPr>
              <a:t>dw</a:t>
            </a:r>
            <a:endParaRPr lang="en-US" sz="2400" dirty="0">
              <a:latin typeface="+mn-lt"/>
            </a:endParaRPr>
          </a:p>
          <a:p>
            <a:pPr fontAlgn="auto">
              <a:spcBef>
                <a:spcPts val="0"/>
              </a:spcBef>
              <a:spcAft>
                <a:spcPts val="0"/>
              </a:spcAft>
              <a:defRPr/>
            </a:pPr>
            <a:r>
              <a:rPr lang="en-US" sz="2400" dirty="0">
                <a:latin typeface="+mn-lt"/>
              </a:rPr>
              <a:t>Building administrator:  Everett </a:t>
            </a:r>
            <a:r>
              <a:rPr lang="en-US" sz="2400" dirty="0" err="1">
                <a:latin typeface="+mn-lt"/>
              </a:rPr>
              <a:t>sd</a:t>
            </a:r>
            <a:r>
              <a:rPr lang="en-US" sz="2400" dirty="0">
                <a:latin typeface="+mn-lt"/>
              </a:rPr>
              <a:t> school 1 ad</a:t>
            </a:r>
          </a:p>
          <a:p>
            <a:pPr fontAlgn="auto">
              <a:spcBef>
                <a:spcPts val="0"/>
              </a:spcBef>
              <a:spcAft>
                <a:spcPts val="0"/>
              </a:spcAft>
              <a:defRPr/>
            </a:pPr>
            <a:r>
              <a:rPr lang="en-US" sz="2400" dirty="0">
                <a:latin typeface="+mn-lt"/>
              </a:rPr>
              <a:t>Head Principal:  Everett </a:t>
            </a:r>
            <a:r>
              <a:rPr lang="en-US" sz="2400" dirty="0" err="1">
                <a:latin typeface="+mn-lt"/>
              </a:rPr>
              <a:t>sd</a:t>
            </a:r>
            <a:r>
              <a:rPr lang="en-US" sz="2400" dirty="0">
                <a:latin typeface="+mn-lt"/>
              </a:rPr>
              <a:t> school 1 </a:t>
            </a:r>
            <a:r>
              <a:rPr lang="en-US" sz="2400" dirty="0" err="1">
                <a:latin typeface="+mn-lt"/>
              </a:rPr>
              <a:t>hp</a:t>
            </a:r>
            <a:endParaRPr lang="en-US" sz="2400" dirty="0">
              <a:latin typeface="+mn-lt"/>
            </a:endParaRPr>
          </a:p>
          <a:p>
            <a:pPr fontAlgn="auto">
              <a:spcBef>
                <a:spcPts val="0"/>
              </a:spcBef>
              <a:spcAft>
                <a:spcPts val="0"/>
              </a:spcAft>
              <a:defRPr/>
            </a:pPr>
            <a:r>
              <a:rPr lang="en-US" sz="2400" dirty="0">
                <a:latin typeface="+mn-lt"/>
              </a:rPr>
              <a:t>Principal:  Everett </a:t>
            </a:r>
            <a:r>
              <a:rPr lang="en-US" sz="2400" dirty="0" err="1">
                <a:latin typeface="+mn-lt"/>
              </a:rPr>
              <a:t>sd</a:t>
            </a:r>
            <a:r>
              <a:rPr lang="en-US" sz="2400" dirty="0">
                <a:latin typeface="+mn-lt"/>
              </a:rPr>
              <a:t> school 1 </a:t>
            </a:r>
            <a:r>
              <a:rPr lang="en-US" sz="2400" dirty="0" err="1">
                <a:latin typeface="+mn-lt"/>
              </a:rPr>
              <a:t>pr</a:t>
            </a:r>
            <a:endParaRPr lang="en-US" sz="2400" dirty="0">
              <a:latin typeface="+mn-lt"/>
            </a:endParaRPr>
          </a:p>
          <a:p>
            <a:pPr fontAlgn="auto">
              <a:spcBef>
                <a:spcPts val="0"/>
              </a:spcBef>
              <a:spcAft>
                <a:spcPts val="0"/>
              </a:spcAft>
              <a:defRPr/>
            </a:pPr>
            <a:r>
              <a:rPr lang="en-US" sz="2400" dirty="0">
                <a:latin typeface="+mn-lt"/>
              </a:rPr>
              <a:t>Teacher:  Everett </a:t>
            </a:r>
            <a:r>
              <a:rPr lang="en-US" sz="2400" dirty="0" err="1">
                <a:latin typeface="+mn-lt"/>
              </a:rPr>
              <a:t>sd</a:t>
            </a:r>
            <a:r>
              <a:rPr lang="en-US" sz="2400" dirty="0">
                <a:latin typeface="+mn-lt"/>
              </a:rPr>
              <a:t> school 1 t1</a:t>
            </a:r>
          </a:p>
          <a:p>
            <a:pPr fontAlgn="auto">
              <a:spcBef>
                <a:spcPts val="0"/>
              </a:spcBef>
              <a:spcAft>
                <a:spcPts val="0"/>
              </a:spcAft>
              <a:defRPr/>
            </a:pPr>
            <a:endParaRPr lang="en-US" sz="2400" dirty="0">
              <a:latin typeface="+mn-lt"/>
            </a:endParaRPr>
          </a:p>
          <a:p>
            <a:pPr fontAlgn="auto">
              <a:spcBef>
                <a:spcPts val="0"/>
              </a:spcBef>
              <a:spcAft>
                <a:spcPts val="0"/>
              </a:spcAft>
              <a:defRPr/>
            </a:pPr>
            <a:r>
              <a:rPr lang="en-US" sz="2400" dirty="0">
                <a:latin typeface="+mn-lt"/>
              </a:rPr>
              <a:t>The </a:t>
            </a:r>
            <a:r>
              <a:rPr lang="en-US" sz="2400" dirty="0">
                <a:latin typeface="+mn-lt"/>
              </a:rPr>
              <a:t>password for each  roles is:  </a:t>
            </a:r>
            <a:r>
              <a:rPr lang="en-US" sz="2400" b="1" dirty="0">
                <a:latin typeface="+mn-lt"/>
              </a:rPr>
              <a:t>password</a:t>
            </a:r>
          </a:p>
          <a:p>
            <a:pPr fontAlgn="auto">
              <a:spcBef>
                <a:spcPts val="0"/>
              </a:spcBef>
              <a:spcAft>
                <a:spcPts val="0"/>
              </a:spcAft>
              <a:defRPr/>
            </a:pPr>
            <a:endParaRPr lang="en-US" sz="2400" dirty="0">
              <a:latin typeface="+mn-lt"/>
            </a:endParaRPr>
          </a:p>
          <a:p>
            <a:pPr marL="285750" indent="-285750" fontAlgn="auto">
              <a:spcBef>
                <a:spcPts val="0"/>
              </a:spcBef>
              <a:spcAft>
                <a:spcPts val="0"/>
              </a:spcAft>
              <a:buFont typeface="Arial" pitchFamily="34" charset="0"/>
              <a:buChar char="•"/>
              <a:defRPr/>
            </a:pPr>
            <a:r>
              <a:rPr lang="en-US" sz="2400" dirty="0">
                <a:latin typeface="+mn-lt"/>
              </a:rPr>
              <a:t>There </a:t>
            </a:r>
            <a:r>
              <a:rPr lang="en-US" sz="2400" dirty="0">
                <a:latin typeface="+mn-lt"/>
              </a:rPr>
              <a:t>are 20 teachers and they are differentiated by t1, t2, t3, etc.</a:t>
            </a:r>
          </a:p>
          <a:p>
            <a:pPr marL="285750" indent="-285750" fontAlgn="auto">
              <a:spcBef>
                <a:spcPts val="0"/>
              </a:spcBef>
              <a:spcAft>
                <a:spcPts val="0"/>
              </a:spcAft>
              <a:buFont typeface="Arial" pitchFamily="34" charset="0"/>
              <a:buChar char="•"/>
              <a:defRPr/>
            </a:pPr>
            <a:r>
              <a:rPr lang="en-US" sz="2400" dirty="0">
                <a:latin typeface="+mn-lt"/>
              </a:rPr>
              <a:t>There are 5 schools in each school district differentiated by school 1, school 2 etc</a:t>
            </a:r>
            <a:r>
              <a:rPr lang="en-US" sz="2400" dirty="0">
                <a:latin typeface="+mn-lt"/>
              </a:rPr>
              <a:t>.</a:t>
            </a:r>
            <a:endParaRPr lang="en-US" sz="2400" dirty="0">
              <a:latin typeface="+mn-lt"/>
            </a:endParaRPr>
          </a:p>
        </p:txBody>
      </p:sp>
      <p:sp>
        <p:nvSpPr>
          <p:cNvPr id="4" name="TextBox 3"/>
          <p:cNvSpPr txBox="1"/>
          <p:nvPr/>
        </p:nvSpPr>
        <p:spPr>
          <a:xfrm>
            <a:off x="609600" y="76200"/>
            <a:ext cx="7391400" cy="523875"/>
          </a:xfrm>
          <a:prstGeom prst="rect">
            <a:avLst/>
          </a:prstGeom>
          <a:solidFill>
            <a:schemeClr val="bg1">
              <a:lumMod val="85000"/>
            </a:schemeClr>
          </a:solidFill>
          <a:ln w="38100">
            <a:solidFill>
              <a:schemeClr val="tx1"/>
            </a:solidFill>
          </a:ln>
        </p:spPr>
        <p:txBody>
          <a:bodyPr>
            <a:spAutoFit/>
          </a:bodyPr>
          <a:lstStyle/>
          <a:p>
            <a:pPr algn="ctr" fontAlgn="auto">
              <a:spcBef>
                <a:spcPts val="0"/>
              </a:spcBef>
              <a:spcAft>
                <a:spcPts val="0"/>
              </a:spcAft>
              <a:defRPr/>
            </a:pPr>
            <a:r>
              <a:rPr lang="en-US" sz="2800" b="1" dirty="0">
                <a:latin typeface="+mn-lt"/>
              </a:rPr>
              <a:t>Sandbox</a:t>
            </a:r>
            <a:endParaRPr lang="en-US" sz="2800" b="1" dirty="0">
              <a:latin typeface="+mn-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10750</TotalTime>
  <Words>3335</Words>
  <Application>Microsoft Office PowerPoint</Application>
  <PresentationFormat>On-screen Show (4:3)</PresentationFormat>
  <Paragraphs>491</Paragraphs>
  <Slides>52</Slides>
  <Notes>9</Notes>
  <HiddenSlides>0</HiddenSlides>
  <MMClips>0</MMClips>
  <ScaleCrop>false</ScaleCrop>
  <HeadingPairs>
    <vt:vector size="6" baseType="variant">
      <vt:variant>
        <vt:lpstr>Fonts Used</vt:lpstr>
      </vt:variant>
      <vt:variant>
        <vt:i4>5</vt:i4>
      </vt:variant>
      <vt:variant>
        <vt:lpstr>Design Template</vt:lpstr>
      </vt:variant>
      <vt:variant>
        <vt:i4>1</vt:i4>
      </vt:variant>
      <vt:variant>
        <vt:lpstr>Slide Titles</vt:lpstr>
      </vt:variant>
      <vt:variant>
        <vt:i4>52</vt:i4>
      </vt:variant>
    </vt:vector>
  </HeadingPairs>
  <TitlesOfParts>
    <vt:vector size="58" baseType="lpstr">
      <vt:lpstr>Calibri</vt:lpstr>
      <vt:lpstr>Arial</vt:lpstr>
      <vt:lpstr>Times New Roman</vt:lpstr>
      <vt:lpstr>Berlin Sans FB</vt:lpstr>
      <vt:lpstr>Tw Cen MT</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Poirier, Scott [WA]</dc:creator>
  <cp:lastModifiedBy>oneina</cp:lastModifiedBy>
  <cp:revision>144</cp:revision>
  <cp:lastPrinted>2012-03-15T15:25:11Z</cp:lastPrinted>
  <dcterms:created xsi:type="dcterms:W3CDTF">2012-02-18T23:59:09Z</dcterms:created>
  <dcterms:modified xsi:type="dcterms:W3CDTF">2012-12-14T22:53:13Z</dcterms:modified>
</cp:coreProperties>
</file>